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4801" r:id="rId2"/>
    <p:sldMasterId id="2147484818" r:id="rId3"/>
  </p:sldMasterIdLst>
  <p:notesMasterIdLst>
    <p:notesMasterId r:id="rId50"/>
  </p:notesMasterIdLst>
  <p:handoutMasterIdLst>
    <p:handoutMasterId r:id="rId51"/>
  </p:handoutMasterIdLst>
  <p:sldIdLst>
    <p:sldId id="533" r:id="rId4"/>
    <p:sldId id="534" r:id="rId5"/>
    <p:sldId id="537" r:id="rId6"/>
    <p:sldId id="649" r:id="rId7"/>
    <p:sldId id="650" r:id="rId8"/>
    <p:sldId id="651" r:id="rId9"/>
    <p:sldId id="652" r:id="rId10"/>
    <p:sldId id="653" r:id="rId11"/>
    <p:sldId id="648" r:id="rId12"/>
    <p:sldId id="538" r:id="rId13"/>
    <p:sldId id="539" r:id="rId14"/>
    <p:sldId id="540" r:id="rId15"/>
    <p:sldId id="541" r:id="rId16"/>
    <p:sldId id="592" r:id="rId17"/>
    <p:sldId id="593" r:id="rId18"/>
    <p:sldId id="594" r:id="rId19"/>
    <p:sldId id="588" r:id="rId20"/>
    <p:sldId id="542" r:id="rId21"/>
    <p:sldId id="543" r:id="rId22"/>
    <p:sldId id="544" r:id="rId23"/>
    <p:sldId id="545" r:id="rId24"/>
    <p:sldId id="546" r:id="rId25"/>
    <p:sldId id="590" r:id="rId26"/>
    <p:sldId id="551" r:id="rId27"/>
    <p:sldId id="548" r:id="rId28"/>
    <p:sldId id="638" r:id="rId29"/>
    <p:sldId id="550" r:id="rId30"/>
    <p:sldId id="575" r:id="rId31"/>
    <p:sldId id="576" r:id="rId32"/>
    <p:sldId id="655" r:id="rId33"/>
    <p:sldId id="656" r:id="rId34"/>
    <p:sldId id="657" r:id="rId35"/>
    <p:sldId id="641" r:id="rId36"/>
    <p:sldId id="578" r:id="rId37"/>
    <p:sldId id="654" r:id="rId38"/>
    <p:sldId id="582" r:id="rId39"/>
    <p:sldId id="577" r:id="rId40"/>
    <p:sldId id="645" r:id="rId41"/>
    <p:sldId id="646" r:id="rId42"/>
    <p:sldId id="647" r:id="rId43"/>
    <p:sldId id="658" r:id="rId44"/>
    <p:sldId id="659" r:id="rId45"/>
    <p:sldId id="660" r:id="rId46"/>
    <p:sldId id="583" r:id="rId47"/>
    <p:sldId id="639" r:id="rId48"/>
    <p:sldId id="640" r:id="rId49"/>
  </p:sldIdLst>
  <p:sldSz cx="9906000" cy="6858000" type="A4"/>
  <p:notesSz cx="9926638" cy="679767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0B167D1D-0F94-43D8-BC56-51ED928CED1D}">
          <p14:sldIdLst>
            <p14:sldId id="533"/>
            <p14:sldId id="534"/>
            <p14:sldId id="537"/>
            <p14:sldId id="649"/>
            <p14:sldId id="650"/>
            <p14:sldId id="651"/>
            <p14:sldId id="652"/>
            <p14:sldId id="653"/>
            <p14:sldId id="648"/>
            <p14:sldId id="538"/>
            <p14:sldId id="539"/>
            <p14:sldId id="540"/>
            <p14:sldId id="541"/>
            <p14:sldId id="592"/>
            <p14:sldId id="593"/>
            <p14:sldId id="594"/>
            <p14:sldId id="588"/>
            <p14:sldId id="542"/>
            <p14:sldId id="543"/>
            <p14:sldId id="544"/>
            <p14:sldId id="545"/>
            <p14:sldId id="546"/>
            <p14:sldId id="590"/>
            <p14:sldId id="551"/>
            <p14:sldId id="548"/>
            <p14:sldId id="638"/>
            <p14:sldId id="550"/>
            <p14:sldId id="575"/>
            <p14:sldId id="576"/>
            <p14:sldId id="655"/>
            <p14:sldId id="656"/>
            <p14:sldId id="657"/>
            <p14:sldId id="641"/>
            <p14:sldId id="578"/>
            <p14:sldId id="654"/>
            <p14:sldId id="582"/>
            <p14:sldId id="577"/>
          </p14:sldIdLst>
        </p14:section>
        <p14:section name="タイトルなしのセクション" id="{BF55FAD3-CF68-470F-862B-A3B3294B38DF}">
          <p14:sldIdLst>
            <p14:sldId id="645"/>
            <p14:sldId id="646"/>
            <p14:sldId id="647"/>
            <p14:sldId id="658"/>
            <p14:sldId id="659"/>
            <p14:sldId id="660"/>
            <p14:sldId id="583"/>
            <p14:sldId id="639"/>
            <p14:sldId id="640"/>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後藤 康治" initials="後藤" lastIdx="2" clrIdx="0">
    <p:extLst>
      <p:ext uri="{19B8F6BF-5375-455C-9EA6-DF929625EA0E}">
        <p15:presenceInfo xmlns:p15="http://schemas.microsoft.com/office/powerpoint/2012/main" userId="S-1-5-21-1464589577-2062517692-3542582186-12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FF0000"/>
    <a:srgbClr val="3399FF"/>
    <a:srgbClr val="CCFF66"/>
    <a:srgbClr val="FFCCCC"/>
    <a:srgbClr val="FEFDCD"/>
    <a:srgbClr val="88F33F"/>
    <a:srgbClr val="CCFF99"/>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95320" autoAdjust="0"/>
  </p:normalViewPr>
  <p:slideViewPr>
    <p:cSldViewPr snapToGrid="0">
      <p:cViewPr varScale="1">
        <p:scale>
          <a:sx n="83" d="100"/>
          <a:sy n="83" d="100"/>
        </p:scale>
        <p:origin x="1406" y="53"/>
      </p:cViewPr>
      <p:guideLst>
        <p:guide orient="horz" pos="2160"/>
        <p:guide pos="3120"/>
      </p:guideLst>
    </p:cSldViewPr>
  </p:slideViewPr>
  <p:outlineViewPr>
    <p:cViewPr>
      <p:scale>
        <a:sx n="33" d="100"/>
        <a:sy n="33" d="100"/>
      </p:scale>
      <p:origin x="0" y="-25882"/>
    </p:cViewPr>
  </p:outlineViewPr>
  <p:notesTextViewPr>
    <p:cViewPr>
      <p:scale>
        <a:sx n="125" d="100"/>
        <a:sy n="125" d="100"/>
      </p:scale>
      <p:origin x="0" y="0"/>
    </p:cViewPr>
  </p:notesTextViewPr>
  <p:sorterViewPr>
    <p:cViewPr>
      <p:scale>
        <a:sx n="125" d="100"/>
        <a:sy n="125" d="100"/>
      </p:scale>
      <p:origin x="0" y="45378"/>
    </p:cViewPr>
  </p:sorterViewPr>
  <p:notesViewPr>
    <p:cSldViewPr snapToGrid="0">
      <p:cViewPr varScale="1">
        <p:scale>
          <a:sx n="56" d="100"/>
          <a:sy n="56" d="100"/>
        </p:scale>
        <p:origin x="26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ja-JP" altLang="en-US" dirty="0" smtClean="0"/>
              <a:t>都市計画区域・区域外の人口</a:t>
            </a:r>
            <a:endParaRPr lang="en-US" altLang="ja-JP" dirty="0" smtClean="0"/>
          </a:p>
          <a:p>
            <a:pPr>
              <a:defRPr/>
            </a:pPr>
            <a:r>
              <a:rPr lang="ja-JP" altLang="en-US" sz="1400" b="0" dirty="0" smtClean="0"/>
              <a:t>（</a:t>
            </a:r>
            <a:r>
              <a:rPr lang="ja-JP" sz="1400" b="0" dirty="0" smtClean="0"/>
              <a:t>福島県</a:t>
            </a:r>
            <a:r>
              <a:rPr lang="ja-JP" sz="1400" b="0" dirty="0"/>
              <a:t>の人口</a:t>
            </a:r>
            <a:r>
              <a:rPr lang="en-US" sz="1400" b="0" dirty="0" smtClean="0"/>
              <a:t>1,848.6</a:t>
            </a:r>
            <a:r>
              <a:rPr lang="ja-JP" sz="1400" b="0" dirty="0" smtClean="0"/>
              <a:t>千人）</a:t>
            </a:r>
            <a:endParaRPr lang="ja-JP" sz="1400" b="0" dirty="0"/>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人口</c:v>
                </c:pt>
              </c:strCache>
            </c:strRef>
          </c:tx>
          <c:dPt>
            <c:idx val="0"/>
            <c:bubble3D val="0"/>
            <c:spPr>
              <a:solidFill>
                <a:schemeClr val="accent1">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847-4DD5-934A-7F9980225BE7}"/>
              </c:ext>
            </c:extLst>
          </c:dPt>
          <c:dPt>
            <c:idx val="1"/>
            <c:bubble3D val="0"/>
            <c:spPr>
              <a:solidFill>
                <a:schemeClr val="accent1">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C847-4DD5-934A-7F9980225BE7}"/>
              </c:ext>
            </c:extLst>
          </c:dPt>
          <c:dLbls>
            <c:dLbl>
              <c:idx val="0"/>
              <c:layout>
                <c:manualLayout>
                  <c:x val="0.11737388657386748"/>
                  <c:y val="-0.46427260887792887"/>
                </c:manualLayout>
              </c:layout>
              <c:tx>
                <c:rich>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fld id="{0A65EFF4-6858-4A05-B387-17234EE0B225}" type="CATEGORYNAME">
                      <a:rPr lang="zh-CN" altLang="en-US" smtClean="0">
                        <a:solidFill>
                          <a:schemeClr val="tx1"/>
                        </a:solidFill>
                      </a:rPr>
                      <a:pPr algn="l">
                        <a:defRPr sz="1600">
                          <a:solidFill>
                            <a:schemeClr val="tx1"/>
                          </a:solidFill>
                        </a:defRPr>
                      </a:pPr>
                      <a:t>[分類名]</a:t>
                    </a:fld>
                    <a:r>
                      <a:rPr lang="zh-CN" altLang="en-US" baseline="0" dirty="0" smtClean="0">
                        <a:solidFill>
                          <a:schemeClr val="tx1"/>
                        </a:solidFill>
                      </a:rPr>
                      <a:t> </a:t>
                    </a:r>
                  </a:p>
                  <a:p>
                    <a:pPr algn="l">
                      <a:defRPr sz="1600">
                        <a:solidFill>
                          <a:schemeClr val="tx1"/>
                        </a:solidFill>
                      </a:defRPr>
                    </a:pPr>
                    <a:fld id="{640FFC95-9951-4AAB-A738-36CA99A53CF8}" type="VALUE">
                      <a:rPr lang="en-US" altLang="zh-CN" baseline="0" smtClean="0">
                        <a:solidFill>
                          <a:schemeClr val="tx1"/>
                        </a:solidFill>
                      </a:rPr>
                      <a:pPr algn="l">
                        <a:defRPr sz="1600">
                          <a:solidFill>
                            <a:schemeClr val="tx1"/>
                          </a:solidFill>
                        </a:defRPr>
                      </a:pPr>
                      <a:t>[値]</a:t>
                    </a:fld>
                    <a:r>
                      <a:rPr lang="zh-CN" altLang="en-US" baseline="0" dirty="0" smtClean="0">
                        <a:solidFill>
                          <a:schemeClr val="tx1"/>
                        </a:solidFill>
                      </a:rPr>
                      <a:t>千人 </a:t>
                    </a:r>
                  </a:p>
                  <a:p>
                    <a:pPr algn="l">
                      <a:defRPr sz="1600">
                        <a:solidFill>
                          <a:schemeClr val="tx1"/>
                        </a:solidFill>
                      </a:defRPr>
                    </a:pPr>
                    <a:fld id="{C627AFC6-16B6-4520-AAE3-36C845CB2CE9}" type="PERCENTAGE">
                      <a:rPr lang="en-US" altLang="zh-CN" u="sng" baseline="0" smtClean="0">
                        <a:solidFill>
                          <a:schemeClr val="tx1"/>
                        </a:solidFill>
                      </a:rPr>
                      <a:pPr algn="l">
                        <a:defRPr sz="1600">
                          <a:solidFill>
                            <a:schemeClr val="tx1"/>
                          </a:solidFill>
                        </a:defRPr>
                      </a:pPr>
                      <a:t>[パーセンテージ]</a:t>
                    </a:fld>
                    <a:endParaRPr lang="ja-JP" altLang="en-US"/>
                  </a:p>
                </c:rich>
              </c:tx>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9614628256875891"/>
                      <c:h val="0.28874708885739747"/>
                    </c:manualLayout>
                  </c15:layout>
                  <c15:dlblFieldTable/>
                  <c15:showDataLabelsRange val="0"/>
                </c:ext>
                <c:ext xmlns:c16="http://schemas.microsoft.com/office/drawing/2014/chart" uri="{C3380CC4-5D6E-409C-BE32-E72D297353CC}">
                  <c16:uniqueId val="{00000003-C847-4DD5-934A-7F9980225BE7}"/>
                </c:ext>
              </c:extLst>
            </c:dLbl>
            <c:dLbl>
              <c:idx val="1"/>
              <c:layout>
                <c:manualLayout>
                  <c:x val="-0.10406803864735273"/>
                  <c:y val="0.22452461072901866"/>
                </c:manualLayout>
              </c:layout>
              <c:tx>
                <c:rich>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fld id="{DE3DAF7D-E3E0-4842-9381-A47967282045}" type="CATEGORYNAME">
                      <a:rPr lang="zh-CN" altLang="en-US" smtClean="0">
                        <a:solidFill>
                          <a:schemeClr val="tx1"/>
                        </a:solidFill>
                      </a:rPr>
                      <a:pPr algn="l">
                        <a:defRPr sz="1600">
                          <a:solidFill>
                            <a:schemeClr val="tx1"/>
                          </a:solidFill>
                        </a:defRPr>
                      </a:pPr>
                      <a:t>[分類名]</a:t>
                    </a:fld>
                    <a:fld id="{8B180AA8-09C7-4713-A8D6-3AE81AACC67B}" type="VALUE">
                      <a:rPr lang="en-US" altLang="zh-CN" baseline="0" smtClean="0">
                        <a:solidFill>
                          <a:schemeClr val="tx1"/>
                        </a:solidFill>
                      </a:rPr>
                      <a:pPr algn="l">
                        <a:defRPr sz="1600">
                          <a:solidFill>
                            <a:schemeClr val="tx1"/>
                          </a:solidFill>
                        </a:defRPr>
                      </a:pPr>
                      <a:t>[値]</a:t>
                    </a:fld>
                    <a:r>
                      <a:rPr lang="zh-CN" altLang="en-US" baseline="0" dirty="0" smtClean="0">
                        <a:solidFill>
                          <a:schemeClr val="tx1"/>
                        </a:solidFill>
                      </a:rPr>
                      <a:t>千人</a:t>
                    </a:r>
                  </a:p>
                  <a:p>
                    <a:pPr algn="l">
                      <a:defRPr sz="1600">
                        <a:solidFill>
                          <a:schemeClr val="tx1"/>
                        </a:solidFill>
                      </a:defRPr>
                    </a:pPr>
                    <a:r>
                      <a:rPr lang="zh-CN" altLang="en-US" baseline="0" dirty="0" smtClean="0">
                        <a:solidFill>
                          <a:schemeClr val="tx1"/>
                        </a:solidFill>
                      </a:rPr>
                      <a:t> </a:t>
                    </a:r>
                    <a:fld id="{DD754855-68EB-4E21-B768-558800B2E3EC}" type="PERCENTAGE">
                      <a:rPr lang="en-US" altLang="zh-CN" baseline="0">
                        <a:solidFill>
                          <a:schemeClr val="tx1"/>
                        </a:solidFill>
                      </a:rPr>
                      <a:pPr algn="l">
                        <a:defRPr sz="1600">
                          <a:solidFill>
                            <a:schemeClr val="tx1"/>
                          </a:solidFill>
                        </a:defRPr>
                      </a:pPr>
                      <a:t>[パーセンテージ]</a:t>
                    </a:fld>
                    <a:endParaRPr lang="zh-CN" altLang="en-US" baseline="0" dirty="0" smtClean="0">
                      <a:solidFill>
                        <a:schemeClr val="tx1"/>
                      </a:solidFill>
                    </a:endParaRPr>
                  </a:p>
                </c:rich>
              </c:tx>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33224024776133193"/>
                      <c:h val="0.28874708885739747"/>
                    </c:manualLayout>
                  </c15:layout>
                  <c15:dlblFieldTable/>
                  <c15:showDataLabelsRange val="0"/>
                </c:ext>
                <c:ext xmlns:c16="http://schemas.microsoft.com/office/drawing/2014/chart" uri="{C3380CC4-5D6E-409C-BE32-E72D297353CC}">
                  <c16:uniqueId val="{00000002-C847-4DD5-934A-7F9980225BE7}"/>
                </c:ext>
              </c:extLst>
            </c:dLbl>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accent1"/>
                    </a:solidFill>
                    <a:latin typeface="+mn-lt"/>
                    <a:ea typeface="+mn-ea"/>
                    <a:cs typeface="+mn-cs"/>
                  </a:defRPr>
                </a:pPr>
                <a:endParaRPr lang="ja-JP"/>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都市計画区域</c:v>
                </c:pt>
                <c:pt idx="1">
                  <c:v>都市計画区域外</c:v>
                </c:pt>
              </c:strCache>
            </c:strRef>
          </c:cat>
          <c:val>
            <c:numRef>
              <c:f>Sheet1!$B$2:$B$3</c:f>
              <c:numCache>
                <c:formatCode>General</c:formatCode>
                <c:ptCount val="2"/>
                <c:pt idx="0" formatCode="#,##0_ ">
                  <c:v>1746</c:v>
                </c:pt>
                <c:pt idx="1">
                  <c:v>102.6</c:v>
                </c:pt>
              </c:numCache>
            </c:numRef>
          </c:val>
          <c:extLst>
            <c:ext xmlns:c16="http://schemas.microsoft.com/office/drawing/2014/chart" uri="{C3380CC4-5D6E-409C-BE32-E72D297353CC}">
              <c16:uniqueId val="{00000000-C847-4DD5-934A-7F9980225BE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solidFill>
        <a:schemeClr val="tx1"/>
      </a:solid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ja-JP" altLang="en-US" dirty="0" smtClean="0"/>
              <a:t>都市計画区域・区域外の面積</a:t>
            </a:r>
            <a:endParaRPr lang="en-US" altLang="ja-JP" dirty="0" smtClean="0"/>
          </a:p>
          <a:p>
            <a:pPr>
              <a:defRPr/>
            </a:pPr>
            <a:r>
              <a:rPr lang="ja-JP" altLang="en-US" sz="1400" b="0" dirty="0" smtClean="0"/>
              <a:t>（</a:t>
            </a:r>
            <a:r>
              <a:rPr lang="ja-JP" sz="1400" b="0" dirty="0" smtClean="0"/>
              <a:t>福島県の</a:t>
            </a:r>
            <a:r>
              <a:rPr lang="ja-JP" altLang="en-US" sz="1400" b="0" dirty="0" smtClean="0"/>
              <a:t>面積</a:t>
            </a:r>
            <a:r>
              <a:rPr lang="en-US" altLang="ja-JP" sz="1400" b="0" dirty="0" smtClean="0"/>
              <a:t>1,378,276</a:t>
            </a:r>
            <a:r>
              <a:rPr lang="ja-JP" altLang="en-US" sz="1400" b="0" dirty="0" smtClean="0"/>
              <a:t>㏊</a:t>
            </a:r>
            <a:r>
              <a:rPr lang="ja-JP" sz="1400" b="0" dirty="0" smtClean="0"/>
              <a:t>）</a:t>
            </a:r>
            <a:endParaRPr lang="ja-JP" sz="1400" b="0" dirty="0"/>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面積</c:v>
                </c:pt>
              </c:strCache>
            </c:strRef>
          </c:tx>
          <c:dPt>
            <c:idx val="0"/>
            <c:bubble3D val="0"/>
            <c:spPr>
              <a:solidFill>
                <a:schemeClr val="accent1">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5E8-4CED-B597-59369FBCF1B7}"/>
              </c:ext>
            </c:extLst>
          </c:dPt>
          <c:dPt>
            <c:idx val="1"/>
            <c:bubble3D val="0"/>
            <c:spPr>
              <a:solidFill>
                <a:schemeClr val="accent1">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5E8-4CED-B597-59369FBCF1B7}"/>
              </c:ext>
            </c:extLst>
          </c:dPt>
          <c:dLbls>
            <c:dLbl>
              <c:idx val="0"/>
              <c:layout>
                <c:manualLayout>
                  <c:x val="7.7402566728096506E-2"/>
                  <c:y val="0.15831981034147968"/>
                </c:manualLayout>
              </c:layout>
              <c:tx>
                <c:rich>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fld id="{0A65EFF4-6858-4A05-B387-17234EE0B225}" type="CATEGORYNAME">
                      <a:rPr lang="zh-CN" altLang="en-US" sz="1600" smtClean="0">
                        <a:solidFill>
                          <a:schemeClr val="tx1"/>
                        </a:solidFill>
                      </a:rPr>
                      <a:pPr algn="l">
                        <a:defRPr sz="1600">
                          <a:solidFill>
                            <a:schemeClr val="tx1"/>
                          </a:solidFill>
                        </a:defRPr>
                      </a:pPr>
                      <a:t>[分類名]</a:t>
                    </a:fld>
                    <a:r>
                      <a:rPr lang="zh-CN" altLang="en-US" sz="1600" baseline="0" dirty="0" smtClean="0">
                        <a:solidFill>
                          <a:schemeClr val="tx1"/>
                        </a:solidFill>
                      </a:rPr>
                      <a:t> </a:t>
                    </a:r>
                  </a:p>
                  <a:p>
                    <a:pPr algn="l">
                      <a:defRPr sz="1600">
                        <a:solidFill>
                          <a:schemeClr val="tx1"/>
                        </a:solidFill>
                      </a:defRPr>
                    </a:pPr>
                    <a:fld id="{601AFF79-9C7E-4B1B-BF40-C09E13BF1FDB}" type="VALUE">
                      <a:rPr lang="en-US" altLang="zh-CN" sz="1600" baseline="0" smtClean="0">
                        <a:solidFill>
                          <a:schemeClr val="tx1"/>
                        </a:solidFill>
                      </a:rPr>
                      <a:pPr algn="l">
                        <a:defRPr sz="1600">
                          <a:solidFill>
                            <a:schemeClr val="tx1"/>
                          </a:solidFill>
                        </a:defRPr>
                      </a:pPr>
                      <a:t>[値]</a:t>
                    </a:fld>
                    <a:r>
                      <a:rPr lang="zh-CN" altLang="en-US" sz="1600" baseline="0" dirty="0" smtClean="0">
                        <a:solidFill>
                          <a:schemeClr val="tx1"/>
                        </a:solidFill>
                      </a:rPr>
                      <a:t> ㏊</a:t>
                    </a:r>
                  </a:p>
                  <a:p>
                    <a:pPr algn="l">
                      <a:defRPr sz="1600">
                        <a:solidFill>
                          <a:schemeClr val="tx1"/>
                        </a:solidFill>
                      </a:defRPr>
                    </a:pPr>
                    <a:fld id="{C627AFC6-16B6-4520-AAE3-36C845CB2CE9}" type="PERCENTAGE">
                      <a:rPr lang="en-US" altLang="zh-CN" sz="1600" u="sng" baseline="0" smtClean="0">
                        <a:solidFill>
                          <a:schemeClr val="tx1"/>
                        </a:solidFill>
                      </a:rPr>
                      <a:pPr algn="l">
                        <a:defRPr sz="1600">
                          <a:solidFill>
                            <a:schemeClr val="tx1"/>
                          </a:solidFill>
                        </a:defRPr>
                      </a:pPr>
                      <a:t>[パーセンテージ]</a:t>
                    </a:fld>
                    <a:endParaRPr lang="ja-JP" altLang="en-US"/>
                  </a:p>
                </c:rich>
              </c:tx>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29104363784245152"/>
                      <c:h val="0.28874732713906903"/>
                    </c:manualLayout>
                  </c15:layout>
                  <c15:dlblFieldTable/>
                  <c15:showDataLabelsRange val="0"/>
                </c:ext>
                <c:ext xmlns:c16="http://schemas.microsoft.com/office/drawing/2014/chart" uri="{C3380CC4-5D6E-409C-BE32-E72D297353CC}">
                  <c16:uniqueId val="{00000001-15E8-4CED-B597-59369FBCF1B7}"/>
                </c:ext>
              </c:extLst>
            </c:dLbl>
            <c:dLbl>
              <c:idx val="1"/>
              <c:layout>
                <c:manualLayout>
                  <c:x val="-2.6930779783278978E-2"/>
                  <c:y val="-0.44087484219957895"/>
                </c:manualLayout>
              </c:layout>
              <c:tx>
                <c:rich>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fld id="{DE3DAF7D-E3E0-4842-9381-A47967282045}" type="CATEGORYNAME">
                      <a:rPr lang="zh-CN" altLang="en-US" sz="1600" smtClean="0">
                        <a:solidFill>
                          <a:schemeClr val="tx1"/>
                        </a:solidFill>
                      </a:rPr>
                      <a:pPr algn="l">
                        <a:defRPr sz="1600">
                          <a:solidFill>
                            <a:schemeClr val="tx1"/>
                          </a:solidFill>
                        </a:defRPr>
                      </a:pPr>
                      <a:t>[分類名]</a:t>
                    </a:fld>
                    <a:fld id="{8B180AA8-09C7-4713-A8D6-3AE81AACC67B}" type="VALUE">
                      <a:rPr lang="en-US" altLang="zh-CN" sz="1600" baseline="0" smtClean="0">
                        <a:solidFill>
                          <a:schemeClr val="tx1"/>
                        </a:solidFill>
                      </a:rPr>
                      <a:pPr algn="l">
                        <a:defRPr sz="1600">
                          <a:solidFill>
                            <a:schemeClr val="tx1"/>
                          </a:solidFill>
                        </a:defRPr>
                      </a:pPr>
                      <a:t>[値]</a:t>
                    </a:fld>
                    <a:r>
                      <a:rPr lang="zh-CN" altLang="en-US" sz="1600" baseline="0" dirty="0" smtClean="0">
                        <a:solidFill>
                          <a:schemeClr val="tx1"/>
                        </a:solidFill>
                      </a:rPr>
                      <a:t>㏊</a:t>
                    </a:r>
                  </a:p>
                  <a:p>
                    <a:pPr algn="l">
                      <a:defRPr sz="1600">
                        <a:solidFill>
                          <a:schemeClr val="tx1"/>
                        </a:solidFill>
                      </a:defRPr>
                    </a:pPr>
                    <a:r>
                      <a:rPr lang="zh-CN" altLang="en-US" sz="1600" baseline="0" dirty="0" smtClean="0">
                        <a:solidFill>
                          <a:schemeClr val="tx1"/>
                        </a:solidFill>
                      </a:rPr>
                      <a:t> </a:t>
                    </a:r>
                    <a:fld id="{DD754855-68EB-4E21-B768-558800B2E3EC}" type="PERCENTAGE">
                      <a:rPr lang="en-US" altLang="zh-CN" sz="1600" baseline="0">
                        <a:solidFill>
                          <a:schemeClr val="tx1"/>
                        </a:solidFill>
                      </a:rPr>
                      <a:pPr algn="l">
                        <a:defRPr sz="1600">
                          <a:solidFill>
                            <a:schemeClr val="tx1"/>
                          </a:solidFill>
                        </a:defRPr>
                      </a:pPr>
                      <a:t>[パーセンテージ]</a:t>
                    </a:fld>
                    <a:endParaRPr lang="zh-CN" altLang="en-US" sz="1600" baseline="0" dirty="0" smtClean="0">
                      <a:solidFill>
                        <a:schemeClr val="tx1"/>
                      </a:solidFill>
                    </a:endParaRPr>
                  </a:p>
                </c:rich>
              </c:tx>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33436968975157949"/>
                      <c:h val="0.28874732713906903"/>
                    </c:manualLayout>
                  </c15:layout>
                  <c15:dlblFieldTable/>
                  <c15:showDataLabelsRange val="0"/>
                </c:ext>
                <c:ext xmlns:c16="http://schemas.microsoft.com/office/drawing/2014/chart" uri="{C3380CC4-5D6E-409C-BE32-E72D297353CC}">
                  <c16:uniqueId val="{00000003-15E8-4CED-B597-59369FBCF1B7}"/>
                </c:ext>
              </c:extLst>
            </c:dLbl>
            <c:spPr>
              <a:noFill/>
              <a:ln>
                <a:noFill/>
              </a:ln>
              <a:effectLst/>
            </c:spPr>
            <c:txPr>
              <a:bodyPr rot="0" spcFirstLastPara="1" vertOverflow="ellipsis" vert="horz" wrap="square" lIns="38100" tIns="19050" rIns="38100" bIns="19050" anchor="ctr" anchorCtr="0">
                <a:spAutoFit/>
              </a:bodyPr>
              <a:lstStyle/>
              <a:p>
                <a:pPr algn="l">
                  <a:defRPr sz="1600" b="1" i="0" u="none" strike="noStrike" kern="1200" spc="0" baseline="0">
                    <a:solidFill>
                      <a:schemeClr val="tx1"/>
                    </a:solidFill>
                    <a:latin typeface="+mn-lt"/>
                    <a:ea typeface="+mn-ea"/>
                    <a:cs typeface="+mn-cs"/>
                  </a:defRPr>
                </a:pPr>
                <a:endParaRPr lang="ja-JP"/>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都市計画区域</c:v>
                </c:pt>
                <c:pt idx="1">
                  <c:v>都市計画区域外</c:v>
                </c:pt>
              </c:strCache>
            </c:strRef>
          </c:cat>
          <c:val>
            <c:numRef>
              <c:f>Sheet1!$B$2:$B$3</c:f>
              <c:numCache>
                <c:formatCode>#,##0_ </c:formatCode>
                <c:ptCount val="2"/>
                <c:pt idx="0">
                  <c:v>343350</c:v>
                </c:pt>
                <c:pt idx="1">
                  <c:v>1034926</c:v>
                </c:pt>
              </c:numCache>
            </c:numRef>
          </c:val>
          <c:extLst>
            <c:ext xmlns:c16="http://schemas.microsoft.com/office/drawing/2014/chart" uri="{C3380CC4-5D6E-409C-BE32-E72D297353CC}">
              <c16:uniqueId val="{00000004-15E8-4CED-B597-59369FBCF1B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solidFill>
        <a:schemeClr val="tx1"/>
      </a:solid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image" Target="../media/image21.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drawings/drawing1.xml><?xml version="1.0" encoding="utf-8"?>
<c:userShapes xmlns:c="http://schemas.openxmlformats.org/drawingml/2006/chart">
  <cdr:relSizeAnchor xmlns:cdr="http://schemas.openxmlformats.org/drawingml/2006/chartDrawing">
    <cdr:from>
      <cdr:x>0.55087</cdr:x>
      <cdr:y>0.89813</cdr:y>
    </cdr:from>
    <cdr:to>
      <cdr:x>1</cdr:x>
      <cdr:y>0.99625</cdr:y>
    </cdr:to>
    <cdr:sp macro="" textlink="">
      <cdr:nvSpPr>
        <cdr:cNvPr id="2" name="テキスト ボックス 5"/>
        <cdr:cNvSpPr txBox="1"/>
      </cdr:nvSpPr>
      <cdr:spPr>
        <a:xfrm xmlns:a="http://schemas.openxmlformats.org/drawingml/2006/main">
          <a:off x="2587493" y="2817109"/>
          <a:ext cx="210960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xmlns:a="http://schemas.openxmlformats.org/drawingml/2006/main">
          <a:r>
            <a:rPr kumimoji="1" lang="ja-JP" altLang="en-US" sz="1400" dirty="0" smtClean="0"/>
            <a:t>平成</a:t>
          </a:r>
          <a:r>
            <a:rPr kumimoji="1" lang="en-US" altLang="ja-JP" sz="1400" dirty="0" smtClean="0"/>
            <a:t>27</a:t>
          </a:r>
          <a:r>
            <a:rPr kumimoji="1" lang="ja-JP" altLang="en-US" sz="1400" dirty="0" smtClean="0"/>
            <a:t>年国勢調査より</a:t>
          </a:r>
          <a:endParaRPr kumimoji="1" lang="en-US" altLang="ja-JP" sz="1400" dirty="0" smtClean="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4302402" cy="341251"/>
          </a:xfrm>
          <a:prstGeom prst="rect">
            <a:avLst/>
          </a:prstGeom>
        </p:spPr>
        <p:txBody>
          <a:bodyPr vert="horz" lIns="92076" tIns="46037" rIns="92076" bIns="4603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1897" y="0"/>
            <a:ext cx="4302400" cy="341251"/>
          </a:xfrm>
          <a:prstGeom prst="rect">
            <a:avLst/>
          </a:prstGeom>
        </p:spPr>
        <p:txBody>
          <a:bodyPr vert="horz" lIns="92076" tIns="46037" rIns="92076" bIns="46037" rtlCol="0"/>
          <a:lstStyle>
            <a:lvl1pPr algn="r">
              <a:defRPr sz="1200"/>
            </a:lvl1pPr>
          </a:lstStyle>
          <a:p>
            <a:fld id="{3B56D518-E10C-4070-A3F2-4886A5AB9BDE}" type="datetimeFigureOut">
              <a:rPr kumimoji="1" lang="ja-JP" altLang="en-US" smtClean="0"/>
              <a:t>2024/4/12</a:t>
            </a:fld>
            <a:endParaRPr kumimoji="1" lang="ja-JP" altLang="en-US"/>
          </a:p>
        </p:txBody>
      </p:sp>
      <p:sp>
        <p:nvSpPr>
          <p:cNvPr id="4" name="フッター プレースホルダー 3"/>
          <p:cNvSpPr>
            <a:spLocks noGrp="1"/>
          </p:cNvSpPr>
          <p:nvPr>
            <p:ph type="ftr" sz="quarter" idx="2"/>
          </p:nvPr>
        </p:nvSpPr>
        <p:spPr>
          <a:xfrm>
            <a:off x="5" y="6456424"/>
            <a:ext cx="4302402" cy="341251"/>
          </a:xfrm>
          <a:prstGeom prst="rect">
            <a:avLst/>
          </a:prstGeom>
        </p:spPr>
        <p:txBody>
          <a:bodyPr vert="horz" lIns="92076" tIns="46037" rIns="92076" bIns="4603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1897" y="6456424"/>
            <a:ext cx="4302400" cy="341251"/>
          </a:xfrm>
          <a:prstGeom prst="rect">
            <a:avLst/>
          </a:prstGeom>
        </p:spPr>
        <p:txBody>
          <a:bodyPr vert="horz" lIns="92076" tIns="46037" rIns="92076" bIns="46037" rtlCol="0" anchor="b"/>
          <a:lstStyle>
            <a:lvl1pPr algn="r">
              <a:defRPr sz="1200"/>
            </a:lvl1pPr>
          </a:lstStyle>
          <a:p>
            <a:fld id="{4C10E0A5-0ADA-4136-9CC7-D0955C117115}" type="slidenum">
              <a:rPr kumimoji="1" lang="ja-JP" altLang="en-US" smtClean="0"/>
              <a:t>‹#›</a:t>
            </a:fld>
            <a:endParaRPr kumimoji="1" lang="ja-JP" altLang="en-US"/>
          </a:p>
        </p:txBody>
      </p:sp>
    </p:spTree>
    <p:extLst>
      <p:ext uri="{BB962C8B-B14F-4D97-AF65-F5344CB8AC3E}">
        <p14:creationId xmlns:p14="http://schemas.microsoft.com/office/powerpoint/2010/main" val="8392468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6" y="1"/>
            <a:ext cx="4302402" cy="340158"/>
          </a:xfrm>
          <a:prstGeom prst="rect">
            <a:avLst/>
          </a:prstGeom>
        </p:spPr>
        <p:txBody>
          <a:bodyPr vert="horz" lIns="92060" tIns="46030" rIns="92060" bIns="46030" rtlCol="0"/>
          <a:lstStyle>
            <a:lvl1pPr algn="l">
              <a:defRPr sz="120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5621897" y="1"/>
            <a:ext cx="4302400" cy="340158"/>
          </a:xfrm>
          <a:prstGeom prst="rect">
            <a:avLst/>
          </a:prstGeom>
        </p:spPr>
        <p:txBody>
          <a:bodyPr vert="horz" lIns="92060" tIns="46030" rIns="92060" bIns="46030" rtlCol="0"/>
          <a:lstStyle>
            <a:lvl1pPr algn="r">
              <a:defRPr sz="1200">
                <a:ea typeface="ＭＳ Ｐゴシック" charset="-128"/>
              </a:defRPr>
            </a:lvl1pPr>
          </a:lstStyle>
          <a:p>
            <a:pPr>
              <a:defRPr/>
            </a:pPr>
            <a:fld id="{F1F8E419-FB41-44D2-9C10-D42553A3704D}" type="datetimeFigureOut">
              <a:rPr lang="ja-JP" altLang="en-US"/>
              <a:pPr>
                <a:defRPr/>
              </a:pPr>
              <a:t>2024/4/12</a:t>
            </a:fld>
            <a:endParaRPr lang="ja-JP" altLang="en-US"/>
          </a:p>
        </p:txBody>
      </p:sp>
      <p:sp>
        <p:nvSpPr>
          <p:cNvPr id="4" name="スライド イメージ プレースホルダ 3"/>
          <p:cNvSpPr>
            <a:spLocks noGrp="1" noRot="1" noChangeAspect="1"/>
          </p:cNvSpPr>
          <p:nvPr>
            <p:ph type="sldImg" idx="2"/>
          </p:nvPr>
        </p:nvSpPr>
        <p:spPr>
          <a:xfrm>
            <a:off x="3122613" y="509588"/>
            <a:ext cx="3681412" cy="2549525"/>
          </a:xfrm>
          <a:prstGeom prst="rect">
            <a:avLst/>
          </a:prstGeom>
          <a:noFill/>
          <a:ln w="12700">
            <a:solidFill>
              <a:prstClr val="black"/>
            </a:solidFill>
          </a:ln>
        </p:spPr>
        <p:txBody>
          <a:bodyPr vert="horz" lIns="92060" tIns="46030" rIns="92060" bIns="46030" rtlCol="0" anchor="ctr"/>
          <a:lstStyle/>
          <a:p>
            <a:pPr lvl="0"/>
            <a:endParaRPr lang="ja-JP" altLang="en-US" noProof="0" smtClean="0"/>
          </a:p>
        </p:txBody>
      </p:sp>
      <p:sp>
        <p:nvSpPr>
          <p:cNvPr id="5" name="ノート プレースホルダ 4"/>
          <p:cNvSpPr>
            <a:spLocks noGrp="1"/>
          </p:cNvSpPr>
          <p:nvPr>
            <p:ph type="body" sz="quarter" idx="3"/>
          </p:nvPr>
        </p:nvSpPr>
        <p:spPr>
          <a:xfrm>
            <a:off x="991970" y="3228760"/>
            <a:ext cx="7942714" cy="3059228"/>
          </a:xfrm>
          <a:prstGeom prst="rect">
            <a:avLst/>
          </a:prstGeom>
        </p:spPr>
        <p:txBody>
          <a:bodyPr vert="horz" lIns="92060" tIns="46030" rIns="92060" bIns="4603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6" y="6456425"/>
            <a:ext cx="4302402" cy="340157"/>
          </a:xfrm>
          <a:prstGeom prst="rect">
            <a:avLst/>
          </a:prstGeom>
        </p:spPr>
        <p:txBody>
          <a:bodyPr vert="horz" lIns="92060" tIns="46030" rIns="92060" bIns="46030" rtlCol="0" anchor="b"/>
          <a:lstStyle>
            <a:lvl1pPr algn="l">
              <a:defRPr sz="120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5621897" y="6456425"/>
            <a:ext cx="4302400" cy="340157"/>
          </a:xfrm>
          <a:prstGeom prst="rect">
            <a:avLst/>
          </a:prstGeom>
        </p:spPr>
        <p:txBody>
          <a:bodyPr vert="horz" lIns="92060" tIns="46030" rIns="92060" bIns="46030" rtlCol="0" anchor="b"/>
          <a:lstStyle>
            <a:lvl1pPr algn="r">
              <a:defRPr sz="1200">
                <a:ea typeface="ＭＳ Ｐゴシック" charset="-128"/>
              </a:defRPr>
            </a:lvl1pPr>
          </a:lstStyle>
          <a:p>
            <a:pPr>
              <a:defRPr/>
            </a:pPr>
            <a:fld id="{D25E4D64-39E3-4CBC-BD39-62BD9DC45EBE}" type="slidenum">
              <a:rPr lang="ja-JP" altLang="en-US"/>
              <a:pPr>
                <a:defRPr/>
              </a:pPr>
              <a:t>‹#›</a:t>
            </a:fld>
            <a:endParaRPr lang="ja-JP" altLang="en-US"/>
          </a:p>
        </p:txBody>
      </p:sp>
    </p:spTree>
    <p:extLst>
      <p:ext uri="{BB962C8B-B14F-4D97-AF65-F5344CB8AC3E}">
        <p14:creationId xmlns:p14="http://schemas.microsoft.com/office/powerpoint/2010/main" val="239114129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E1F6EF65-9469-40E1-A124-4CF50477A187}" type="slidenum">
              <a:rPr lang="en-US" altLang="ja-JP" smtClean="0">
                <a:ea typeface="ＭＳ Ｐゴシック" charset="-128"/>
              </a:rPr>
              <a:pPr eaLnBrk="1" hangingPunct="1">
                <a:spcBef>
                  <a:spcPct val="0"/>
                </a:spcBef>
              </a:pPr>
              <a:t>0</a:t>
            </a:fld>
            <a:endParaRPr lang="en-US" altLang="ja-JP" dirty="0" smtClean="0">
              <a:ea typeface="ＭＳ Ｐゴシック" charset="-128"/>
            </a:endParaRPr>
          </a:p>
        </p:txBody>
      </p:sp>
      <p:sp>
        <p:nvSpPr>
          <p:cNvPr id="60419" name="Rectangle 2"/>
          <p:cNvSpPr>
            <a:spLocks noGrp="1" noRot="1" noChangeAspect="1" noChangeArrowheads="1" noTextEdit="1"/>
          </p:cNvSpPr>
          <p:nvPr>
            <p:ph type="sldImg"/>
          </p:nvPr>
        </p:nvSpPr>
        <p:spPr>
          <a:xfrm>
            <a:off x="3128963" y="509588"/>
            <a:ext cx="3681412" cy="2547937"/>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xfrm>
            <a:off x="3128963" y="509588"/>
            <a:ext cx="3681412" cy="2547937"/>
          </a:xfrm>
          <a:ln/>
        </p:spPr>
      </p:sp>
      <p:sp>
        <p:nvSpPr>
          <p:cNvPr id="665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
        <p:nvSpPr>
          <p:cNvPr id="665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91CEB00-0F7C-4C23-9131-FED256F234CE}" type="slidenum">
              <a:rPr lang="en-US" altLang="ja-JP" smtClean="0">
                <a:solidFill>
                  <a:prstClr val="black"/>
                </a:solidFill>
                <a:ea typeface="ＭＳ Ｐゴシック" charset="-128"/>
              </a:rPr>
              <a:pPr eaLnBrk="1" hangingPunct="1">
                <a:spcBef>
                  <a:spcPct val="0"/>
                </a:spcBef>
              </a:pPr>
              <a:t>9</a:t>
            </a:fld>
            <a:endParaRPr lang="en-US" altLang="ja-JP" smtClean="0">
              <a:solidFill>
                <a:prstClr val="black"/>
              </a:solidFill>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a:xfrm>
            <a:off x="3128963" y="509588"/>
            <a:ext cx="3681412" cy="2547937"/>
          </a:xfrm>
          <a:ln/>
        </p:spPr>
      </p:sp>
      <p:sp>
        <p:nvSpPr>
          <p:cNvPr id="675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75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5A7FD4C-8082-43E1-BD32-4C9759D3FC51}" type="slidenum">
              <a:rPr lang="en-US" altLang="ja-JP" smtClean="0">
                <a:solidFill>
                  <a:prstClr val="black"/>
                </a:solidFill>
                <a:ea typeface="ＭＳ Ｐゴシック" charset="-128"/>
              </a:rPr>
              <a:pPr eaLnBrk="1" hangingPunct="1">
                <a:spcBef>
                  <a:spcPct val="0"/>
                </a:spcBef>
              </a:pPr>
              <a:t>10</a:t>
            </a:fld>
            <a:endParaRPr lang="en-US" altLang="ja-JP" smtClean="0">
              <a:solidFill>
                <a:prstClr val="black"/>
              </a:solidFill>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a:xfrm>
            <a:off x="3128963" y="509588"/>
            <a:ext cx="3681412" cy="2547937"/>
          </a:xfrm>
          <a:ln/>
        </p:spPr>
      </p:sp>
      <p:sp>
        <p:nvSpPr>
          <p:cNvPr id="686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都市計画区域内の「土地利用」と「都市施設」について、規定してるのが都市計画です。</a:t>
            </a:r>
          </a:p>
        </p:txBody>
      </p:sp>
      <p:sp>
        <p:nvSpPr>
          <p:cNvPr id="686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77288106-8CD3-4462-BF29-B75A60252B0C}" type="slidenum">
              <a:rPr lang="en-US" altLang="ja-JP" smtClean="0">
                <a:solidFill>
                  <a:prstClr val="black"/>
                </a:solidFill>
                <a:ea typeface="ＭＳ Ｐゴシック" charset="-128"/>
              </a:rPr>
              <a:pPr eaLnBrk="1" hangingPunct="1">
                <a:spcBef>
                  <a:spcPct val="0"/>
                </a:spcBef>
              </a:pPr>
              <a:t>11</a:t>
            </a:fld>
            <a:endParaRPr lang="en-US" altLang="ja-JP" smtClean="0">
              <a:solidFill>
                <a:prstClr val="black"/>
              </a:solidFill>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a:xfrm>
            <a:off x="3128963" y="509588"/>
            <a:ext cx="3681412" cy="2547937"/>
          </a:xfrm>
          <a:ln/>
        </p:spPr>
      </p:sp>
      <p:sp>
        <p:nvSpPr>
          <p:cNvPr id="696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都市計画区域内の「土地利用」と「都市施設」について、規定してるのが都市計画です。</a:t>
            </a:r>
          </a:p>
        </p:txBody>
      </p:sp>
      <p:sp>
        <p:nvSpPr>
          <p:cNvPr id="696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6D3F45C-D222-4C40-9ABA-88804DB163F4}" type="slidenum">
              <a:rPr lang="en-US" altLang="ja-JP" smtClean="0">
                <a:solidFill>
                  <a:prstClr val="black"/>
                </a:solidFill>
                <a:ea typeface="ＭＳ Ｐゴシック" charset="-128"/>
              </a:rPr>
              <a:pPr eaLnBrk="1" hangingPunct="1">
                <a:spcBef>
                  <a:spcPct val="0"/>
                </a:spcBef>
              </a:pPr>
              <a:t>12</a:t>
            </a:fld>
            <a:endParaRPr lang="en-US" altLang="ja-JP" smtClean="0">
              <a:solidFill>
                <a:prstClr val="black"/>
              </a:solidFill>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143BBAD-FF5B-4737-AC1D-5076AA2BFC2D}" type="slidenum">
              <a:rPr lang="en-US" altLang="ja-JP"/>
              <a:pPr/>
              <a:t>15</a:t>
            </a:fld>
            <a:endParaRPr lang="en-US" altLang="ja-JP"/>
          </a:p>
        </p:txBody>
      </p:sp>
      <p:sp>
        <p:nvSpPr>
          <p:cNvPr id="99331" name="Rectangle 2"/>
          <p:cNvSpPr>
            <a:spLocks noGrp="1" noRot="1" noChangeAspect="1" noChangeArrowheads="1" noTextEdit="1"/>
          </p:cNvSpPr>
          <p:nvPr>
            <p:ph type="sldImg"/>
          </p:nvPr>
        </p:nvSpPr>
        <p:spPr>
          <a:xfrm>
            <a:off x="3127375" y="511175"/>
            <a:ext cx="3676650" cy="2546350"/>
          </a:xfrm>
          <a:ln/>
        </p:spPr>
      </p:sp>
      <p:sp>
        <p:nvSpPr>
          <p:cNvPr id="99332" name="Rectangle 3"/>
          <p:cNvSpPr>
            <a:spLocks noGrp="1" noChangeArrowheads="1"/>
          </p:cNvSpPr>
          <p:nvPr>
            <p:ph type="body" idx="1"/>
          </p:nvPr>
        </p:nvSpPr>
        <p:spPr>
          <a:xfrm>
            <a:off x="996648" y="3228760"/>
            <a:ext cx="7933356" cy="3058133"/>
          </a:xfrm>
          <a:noFill/>
          <a:ln/>
        </p:spPr>
        <p:txBody>
          <a:bodyPr/>
          <a:lstStyle/>
          <a:p>
            <a:pPr eaLnBrk="1" hangingPunct="1"/>
            <a:endParaRPr lang="ja-JP" altLang="en-US" smtClean="0">
              <a:ea typeface="ＭＳ Ｐ明朝" charset="-128"/>
            </a:endParaRPr>
          </a:p>
        </p:txBody>
      </p:sp>
    </p:spTree>
    <p:extLst>
      <p:ext uri="{BB962C8B-B14F-4D97-AF65-F5344CB8AC3E}">
        <p14:creationId xmlns:p14="http://schemas.microsoft.com/office/powerpoint/2010/main" val="232501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xfrm>
            <a:off x="3128963" y="509588"/>
            <a:ext cx="3681412" cy="2547937"/>
          </a:xfrm>
          <a:ln/>
        </p:spPr>
      </p:sp>
      <p:sp>
        <p:nvSpPr>
          <p:cNvPr id="706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t>◆都市計画区域</a:t>
            </a:r>
            <a:endParaRPr lang="en-US" altLang="ja-JP" smtClean="0"/>
          </a:p>
          <a:p>
            <a:pPr eaLnBrk="1" hangingPunct="1"/>
            <a:r>
              <a:rPr lang="ja-JP" altLang="en-US" smtClean="0"/>
              <a:t>　　一体の都市として総合的に整備、開発、保全しようとする場合に指定するもの。</a:t>
            </a:r>
            <a:endParaRPr lang="en-US" altLang="ja-JP" smtClean="0"/>
          </a:p>
          <a:p>
            <a:pPr eaLnBrk="1" hangingPunct="1"/>
            <a:r>
              <a:rPr lang="ja-JP" altLang="en-US" smtClean="0"/>
              <a:t>◆準都市計画区域</a:t>
            </a:r>
            <a:endParaRPr lang="en-US" altLang="ja-JP" smtClean="0"/>
          </a:p>
          <a:p>
            <a:pPr eaLnBrk="1" hangingPunct="1"/>
            <a:r>
              <a:rPr lang="ja-JP" altLang="en-US" smtClean="0"/>
              <a:t>　　用途地域などの土地利用の秩序又は環境保全のために必要な措置のみを講じる区域</a:t>
            </a:r>
            <a:endParaRPr lang="en-US" altLang="ja-JP" smtClean="0"/>
          </a:p>
          <a:p>
            <a:pPr eaLnBrk="1" hangingPunct="1"/>
            <a:r>
              <a:rPr lang="ja-JP" altLang="en-US" smtClean="0"/>
              <a:t>　　都市計画区域のように都市施設や市街地開発事業に関する都市計画を定めることはできない。</a:t>
            </a:r>
            <a:endParaRPr lang="en-US" altLang="ja-JP" smtClean="0"/>
          </a:p>
          <a:p>
            <a:pPr eaLnBrk="1" hangingPunct="1"/>
            <a:r>
              <a:rPr lang="ja-JP" altLang="en-US" smtClean="0"/>
              <a:t>　　</a:t>
            </a:r>
            <a:endParaRPr lang="en-US" altLang="ja-JP" smtClean="0"/>
          </a:p>
          <a:p>
            <a:pPr eaLnBrk="1" hangingPunct="1"/>
            <a:endParaRPr lang="ja-JP" altLang="en-US" smtClean="0"/>
          </a:p>
        </p:txBody>
      </p:sp>
      <p:sp>
        <p:nvSpPr>
          <p:cNvPr id="706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67E10F9-016C-4312-A075-24EC3B7C2120}" type="slidenum">
              <a:rPr lang="en-US" altLang="ja-JP" smtClean="0">
                <a:solidFill>
                  <a:prstClr val="black"/>
                </a:solidFill>
                <a:ea typeface="ＭＳ Ｐゴシック" charset="-128"/>
              </a:rPr>
              <a:pPr eaLnBrk="1" hangingPunct="1">
                <a:spcBef>
                  <a:spcPct val="0"/>
                </a:spcBef>
              </a:pPr>
              <a:t>17</a:t>
            </a:fld>
            <a:endParaRPr lang="en-US" altLang="ja-JP" smtClean="0">
              <a:solidFill>
                <a:prstClr val="black"/>
              </a:solidFill>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69CF1B7-0BB1-4393-8C65-D48285FFE362}" type="slidenum">
              <a:rPr lang="en-US" altLang="ja-JP" smtClean="0">
                <a:solidFill>
                  <a:prstClr val="black"/>
                </a:solidFill>
                <a:ea typeface="ＭＳ Ｐゴシック" charset="-128"/>
              </a:rPr>
              <a:pPr eaLnBrk="1" hangingPunct="1">
                <a:spcBef>
                  <a:spcPct val="0"/>
                </a:spcBef>
              </a:pPr>
              <a:t>18</a:t>
            </a:fld>
            <a:endParaRPr lang="en-US" altLang="ja-JP" smtClean="0">
              <a:solidFill>
                <a:prstClr val="black"/>
              </a:solidFill>
              <a:ea typeface="ＭＳ Ｐゴシック" charset="-128"/>
            </a:endParaRPr>
          </a:p>
        </p:txBody>
      </p:sp>
      <p:sp>
        <p:nvSpPr>
          <p:cNvPr id="71683" name="Rectangle 2"/>
          <p:cNvSpPr>
            <a:spLocks noGrp="1" noRot="1" noChangeAspect="1" noChangeArrowheads="1" noTextEdit="1"/>
          </p:cNvSpPr>
          <p:nvPr>
            <p:ph type="sldImg"/>
          </p:nvPr>
        </p:nvSpPr>
        <p:spPr>
          <a:xfrm>
            <a:off x="3128963" y="509588"/>
            <a:ext cx="3681412" cy="2547937"/>
          </a:xfrm>
          <a:solidFill>
            <a:srgbClr val="FFFFFF"/>
          </a:solidFill>
          <a:ln/>
        </p:spPr>
      </p:sp>
      <p:sp>
        <p:nvSpPr>
          <p:cNvPr id="71684" name="Rectangle 3"/>
          <p:cNvSpPr>
            <a:spLocks noGrp="1" noChangeArrowheads="1"/>
          </p:cNvSpPr>
          <p:nvPr>
            <p:ph type="body" idx="1"/>
          </p:nvPr>
        </p:nvSpPr>
        <p:spPr>
          <a:xfrm>
            <a:off x="994519" y="3228708"/>
            <a:ext cx="7937601" cy="3059117"/>
          </a:xfrm>
          <a:solidFill>
            <a:srgbClr val="FFFFFF"/>
          </a:solidFill>
          <a:ln>
            <a:solidFill>
              <a:srgbClr val="000000"/>
            </a:solidFill>
          </a:ln>
        </p:spPr>
        <p:txBody>
          <a:bodyPr lIns="91214" tIns="45607" rIns="91214" bIns="45607"/>
          <a:lstStyle/>
          <a:p>
            <a:pPr eaLnBrk="1" hangingPunct="1"/>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a:xfrm>
            <a:off x="3128963" y="509588"/>
            <a:ext cx="3681412" cy="2547937"/>
          </a:xfrm>
          <a:ln/>
        </p:spPr>
      </p:sp>
      <p:sp>
        <p:nvSpPr>
          <p:cNvPr id="727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727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DF2C1F14-5970-480E-8AC1-9FC067015C1F}" type="slidenum">
              <a:rPr lang="en-US" altLang="ja-JP" smtClean="0">
                <a:solidFill>
                  <a:prstClr val="black"/>
                </a:solidFill>
                <a:ea typeface="ＭＳ Ｐゴシック" charset="-128"/>
              </a:rPr>
              <a:pPr eaLnBrk="1" hangingPunct="1">
                <a:spcBef>
                  <a:spcPct val="0"/>
                </a:spcBef>
              </a:pPr>
              <a:t>19</a:t>
            </a:fld>
            <a:endParaRPr lang="en-US" altLang="ja-JP" smtClean="0">
              <a:solidFill>
                <a:prstClr val="black"/>
              </a:solidFill>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a:xfrm>
            <a:off x="3128963" y="509588"/>
            <a:ext cx="3681412" cy="2547937"/>
          </a:xfrm>
          <a:ln/>
        </p:spPr>
      </p:sp>
      <p:sp>
        <p:nvSpPr>
          <p:cNvPr id="737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737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B0706AA-FA37-43F1-A77B-C3A60AA697DE}" type="slidenum">
              <a:rPr lang="en-US" altLang="ja-JP" smtClean="0">
                <a:solidFill>
                  <a:prstClr val="black"/>
                </a:solidFill>
                <a:ea typeface="ＭＳ Ｐゴシック" charset="-128"/>
              </a:rPr>
              <a:pPr eaLnBrk="1" hangingPunct="1">
                <a:spcBef>
                  <a:spcPct val="0"/>
                </a:spcBef>
              </a:pPr>
              <a:t>20</a:t>
            </a:fld>
            <a:endParaRPr lang="en-US" altLang="ja-JP" smtClean="0">
              <a:solidFill>
                <a:prstClr val="black"/>
              </a:solidFill>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a:xfrm>
            <a:off x="3128963" y="509588"/>
            <a:ext cx="3681412" cy="2547937"/>
          </a:xfrm>
          <a:ln/>
        </p:spPr>
      </p:sp>
      <p:sp>
        <p:nvSpPr>
          <p:cNvPr id="747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747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ED29E66-E0AB-4DD1-AC71-8C17FFF8AAC1}" type="slidenum">
              <a:rPr lang="en-US" altLang="ja-JP" smtClean="0">
                <a:solidFill>
                  <a:prstClr val="black"/>
                </a:solidFill>
                <a:ea typeface="ＭＳ Ｐゴシック" charset="-128"/>
              </a:rPr>
              <a:pPr eaLnBrk="1" hangingPunct="1">
                <a:spcBef>
                  <a:spcPct val="0"/>
                </a:spcBef>
              </a:pPr>
              <a:t>21</a:t>
            </a:fld>
            <a:endParaRPr lang="en-US" altLang="ja-JP" smtClean="0">
              <a:solidFill>
                <a:prstClr val="black"/>
              </a:solidFill>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xfrm>
            <a:off x="3128963" y="509588"/>
            <a:ext cx="3681412" cy="2547937"/>
          </a:xfrm>
          <a:ln/>
        </p:spPr>
      </p:sp>
      <p:sp>
        <p:nvSpPr>
          <p:cNvPr id="614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この１時間半で、</a:t>
            </a:r>
            <a:endParaRPr lang="en-US" altLang="ja-JP" dirty="0" smtClean="0"/>
          </a:p>
          <a:p>
            <a:pPr eaLnBrk="1" hangingPunct="1"/>
            <a:r>
              <a:rPr lang="ja-JP" altLang="en-US" dirty="0" smtClean="0"/>
              <a:t>２都市計画の概要</a:t>
            </a:r>
            <a:endParaRPr lang="en-US" altLang="ja-JP" dirty="0" smtClean="0"/>
          </a:p>
          <a:p>
            <a:pPr eaLnBrk="1" hangingPunct="1"/>
            <a:r>
              <a:rPr lang="ja-JP" altLang="en-US" dirty="0" smtClean="0"/>
              <a:t>３都市計画の実現手段</a:t>
            </a:r>
            <a:endParaRPr lang="en-US" altLang="ja-JP" dirty="0" smtClean="0"/>
          </a:p>
          <a:p>
            <a:pPr eaLnBrk="1" hangingPunct="1"/>
            <a:r>
              <a:rPr lang="ja-JP" altLang="en-US" dirty="0" smtClean="0"/>
              <a:t>４都市計画の決定</a:t>
            </a:r>
            <a:endParaRPr lang="en-US" altLang="ja-JP" dirty="0" smtClean="0"/>
          </a:p>
          <a:p>
            <a:pPr eaLnBrk="1" hangingPunct="1"/>
            <a:r>
              <a:rPr lang="ja-JP" altLang="en-US" dirty="0" smtClean="0"/>
              <a:t>５都市計画法の改正</a:t>
            </a:r>
          </a:p>
          <a:p>
            <a:pPr eaLnBrk="1" hangingPunct="1"/>
            <a:endParaRPr lang="en-US" altLang="ja-JP" dirty="0" smtClean="0"/>
          </a:p>
          <a:p>
            <a:pPr eaLnBrk="1" hangingPunct="1"/>
            <a:r>
              <a:rPr lang="ja-JP" altLang="en-US" dirty="0" smtClean="0"/>
              <a:t>について説明していきたいと思います。</a:t>
            </a:r>
          </a:p>
        </p:txBody>
      </p:sp>
      <p:sp>
        <p:nvSpPr>
          <p:cNvPr id="614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72BF44BB-5AB2-409B-B7A6-07D46B223937}" type="slidenum">
              <a:rPr lang="en-US" altLang="ja-JP" smtClean="0">
                <a:ea typeface="ＭＳ Ｐゴシック" charset="-128"/>
              </a:rPr>
              <a:pPr eaLnBrk="1" hangingPunct="1">
                <a:spcBef>
                  <a:spcPct val="0"/>
                </a:spcBef>
              </a:pPr>
              <a:t>1</a:t>
            </a:fld>
            <a:endParaRPr lang="en-US" altLang="ja-JP" dirty="0" smtClean="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a:xfrm>
            <a:off x="3128963" y="509588"/>
            <a:ext cx="3681412" cy="2547937"/>
          </a:xfrm>
          <a:ln/>
        </p:spPr>
      </p:sp>
      <p:sp>
        <p:nvSpPr>
          <p:cNvPr id="768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t>非線引きの２９区域について、</a:t>
            </a:r>
            <a:r>
              <a:rPr lang="en-US" altLang="ja-JP" smtClean="0"/>
              <a:t>18</a:t>
            </a:r>
            <a:r>
              <a:rPr lang="ja-JP" altLang="en-US" smtClean="0"/>
              <a:t>区域に再編予定。</a:t>
            </a:r>
          </a:p>
        </p:txBody>
      </p:sp>
      <p:sp>
        <p:nvSpPr>
          <p:cNvPr id="7680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70CB507-4CA3-458E-AFDF-A8A1EDF2C375}" type="slidenum">
              <a:rPr lang="en-US" altLang="ja-JP" smtClean="0">
                <a:solidFill>
                  <a:prstClr val="black"/>
                </a:solidFill>
                <a:ea typeface="ＭＳ Ｐゴシック" charset="-128"/>
              </a:rPr>
              <a:pPr eaLnBrk="1" hangingPunct="1">
                <a:spcBef>
                  <a:spcPct val="0"/>
                </a:spcBef>
              </a:pPr>
              <a:t>24</a:t>
            </a:fld>
            <a:endParaRPr lang="en-US" altLang="ja-JP" smtClean="0">
              <a:solidFill>
                <a:prstClr val="black"/>
              </a:solidFill>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xfrm>
            <a:off x="3122613" y="509588"/>
            <a:ext cx="3681412" cy="2549525"/>
          </a:xfrm>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smtClean="0"/>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1719" indent="-285277"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1108" indent="-228222"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136" indent="-228222"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5579" indent="-228222"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2022" indent="-2282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68466" indent="-2282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4910" indent="-2282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1353" indent="-2282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D0B0C0E7-95DD-4C9B-BACF-53658C2F9519}" type="slidenum">
              <a:rPr lang="ja-JP" altLang="en-US">
                <a:solidFill>
                  <a:srgbClr val="000000"/>
                </a:solidFill>
                <a:ea typeface="ＭＳ Ｐゴシック" panose="020B0600070205080204" pitchFamily="50" charset="-128"/>
              </a:rPr>
              <a:pPr eaLnBrk="1" hangingPunct="1">
                <a:spcBef>
                  <a:spcPct val="0"/>
                </a:spcBef>
              </a:pPr>
              <a:t>25</a:t>
            </a:fld>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865216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a:xfrm>
            <a:off x="3128963" y="509588"/>
            <a:ext cx="3681412" cy="2547937"/>
          </a:xfrm>
          <a:ln/>
        </p:spPr>
      </p:sp>
      <p:sp>
        <p:nvSpPr>
          <p:cNvPr id="788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788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E5BF83B-0EF7-4EA4-A7E5-CC9700528979}" type="slidenum">
              <a:rPr lang="en-US" altLang="ja-JP" smtClean="0">
                <a:solidFill>
                  <a:prstClr val="black"/>
                </a:solidFill>
                <a:ea typeface="ＭＳ Ｐゴシック" charset="-128"/>
              </a:rPr>
              <a:pPr eaLnBrk="1" hangingPunct="1">
                <a:spcBef>
                  <a:spcPct val="0"/>
                </a:spcBef>
              </a:pPr>
              <a:t>26</a:t>
            </a:fld>
            <a:endParaRPr lang="en-US" altLang="ja-JP" smtClean="0">
              <a:solidFill>
                <a:prstClr val="black"/>
              </a:solidFill>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a:xfrm>
            <a:off x="3128963" y="509588"/>
            <a:ext cx="3681412" cy="2547937"/>
          </a:xfrm>
          <a:ln/>
        </p:spPr>
      </p:sp>
      <p:sp>
        <p:nvSpPr>
          <p:cNvPr id="10342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342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4E45D69-04F5-4C70-B59E-F867A48347BF}" type="slidenum">
              <a:rPr lang="en-US" altLang="ja-JP" smtClean="0">
                <a:solidFill>
                  <a:prstClr val="black"/>
                </a:solidFill>
                <a:ea typeface="ＭＳ Ｐゴシック" charset="-128"/>
              </a:rPr>
              <a:pPr eaLnBrk="1" hangingPunct="1">
                <a:spcBef>
                  <a:spcPct val="0"/>
                </a:spcBef>
              </a:pPr>
              <a:t>27</a:t>
            </a:fld>
            <a:endParaRPr lang="en-US" altLang="ja-JP" smtClean="0">
              <a:solidFill>
                <a:prstClr val="black"/>
              </a:solidFill>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a:xfrm>
            <a:off x="3128963" y="509588"/>
            <a:ext cx="3681412" cy="2547937"/>
          </a:xfrm>
          <a:ln/>
        </p:spPr>
      </p:sp>
      <p:sp>
        <p:nvSpPr>
          <p:cNvPr id="1044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44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E45323A-0B56-4F6D-B530-DB3889AA3A2B}" type="slidenum">
              <a:rPr lang="en-US" altLang="ja-JP" smtClean="0">
                <a:solidFill>
                  <a:prstClr val="black"/>
                </a:solidFill>
                <a:ea typeface="ＭＳ Ｐゴシック" charset="-128"/>
              </a:rPr>
              <a:pPr eaLnBrk="1" hangingPunct="1">
                <a:spcBef>
                  <a:spcPct val="0"/>
                </a:spcBef>
              </a:pPr>
              <a:t>28</a:t>
            </a:fld>
            <a:endParaRPr lang="en-US" altLang="ja-JP" smtClean="0">
              <a:solidFill>
                <a:prstClr val="black"/>
              </a:solidFill>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a:xfrm>
            <a:off x="3128963" y="509588"/>
            <a:ext cx="3681412" cy="2547937"/>
          </a:xfrm>
          <a:ln/>
        </p:spPr>
      </p:sp>
      <p:sp>
        <p:nvSpPr>
          <p:cNvPr id="1044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44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E45323A-0B56-4F6D-B530-DB3889AA3A2B}" type="slidenum">
              <a:rPr lang="en-US" altLang="ja-JP" smtClean="0">
                <a:solidFill>
                  <a:prstClr val="black"/>
                </a:solidFill>
                <a:ea typeface="ＭＳ Ｐゴシック" charset="-128"/>
              </a:rPr>
              <a:pPr eaLnBrk="1" hangingPunct="1">
                <a:spcBef>
                  <a:spcPct val="0"/>
                </a:spcBef>
              </a:pPr>
              <a:t>29</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1368976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a:xfrm>
            <a:off x="3128963" y="509588"/>
            <a:ext cx="3681412" cy="2547937"/>
          </a:xfrm>
          <a:ln/>
        </p:spPr>
      </p:sp>
      <p:sp>
        <p:nvSpPr>
          <p:cNvPr id="1044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44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E45323A-0B56-4F6D-B530-DB3889AA3A2B}" type="slidenum">
              <a:rPr lang="en-US" altLang="ja-JP" smtClean="0">
                <a:solidFill>
                  <a:prstClr val="black"/>
                </a:solidFill>
                <a:ea typeface="ＭＳ Ｐゴシック" charset="-128"/>
              </a:rPr>
              <a:pPr eaLnBrk="1" hangingPunct="1">
                <a:spcBef>
                  <a:spcPct val="0"/>
                </a:spcBef>
              </a:pPr>
              <a:t>30</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901044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a:xfrm>
            <a:off x="3128963" y="509588"/>
            <a:ext cx="3681412" cy="2547937"/>
          </a:xfrm>
          <a:ln/>
        </p:spPr>
      </p:sp>
      <p:sp>
        <p:nvSpPr>
          <p:cNvPr id="1044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44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E45323A-0B56-4F6D-B530-DB3889AA3A2B}" type="slidenum">
              <a:rPr lang="en-US" altLang="ja-JP" smtClean="0">
                <a:solidFill>
                  <a:prstClr val="black"/>
                </a:solidFill>
                <a:ea typeface="ＭＳ Ｐゴシック" charset="-128"/>
              </a:rPr>
              <a:pPr eaLnBrk="1" hangingPunct="1">
                <a:spcBef>
                  <a:spcPct val="0"/>
                </a:spcBef>
              </a:pPr>
              <a:t>31</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147880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3866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a:xfrm>
            <a:off x="3128963" y="509588"/>
            <a:ext cx="3681412" cy="2547937"/>
          </a:xfrm>
          <a:ln/>
        </p:spPr>
      </p:sp>
      <p:sp>
        <p:nvSpPr>
          <p:cNvPr id="1064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65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7A814C4F-DFF0-4B6D-B256-BF3778FC26FD}" type="slidenum">
              <a:rPr lang="en-US" altLang="ja-JP" smtClean="0">
                <a:solidFill>
                  <a:prstClr val="black"/>
                </a:solidFill>
                <a:ea typeface="ＭＳ Ｐゴシック" charset="-128"/>
              </a:rPr>
              <a:pPr eaLnBrk="1" hangingPunct="1">
                <a:spcBef>
                  <a:spcPct val="0"/>
                </a:spcBef>
              </a:pPr>
              <a:t>33</a:t>
            </a:fld>
            <a:endParaRPr lang="en-US" altLang="ja-JP" smtClean="0">
              <a:solidFill>
                <a:prstClr val="black"/>
              </a:solidFill>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2</a:t>
            </a:fld>
            <a:endParaRPr lang="en-US" altLang="ja-JP" smtClean="0">
              <a:solidFill>
                <a:prstClr val="black"/>
              </a:solidFill>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 1"/>
          <p:cNvSpPr>
            <a:spLocks noGrp="1" noRot="1" noChangeAspect="1" noTextEdit="1"/>
          </p:cNvSpPr>
          <p:nvPr>
            <p:ph type="sldImg"/>
          </p:nvPr>
        </p:nvSpPr>
        <p:spPr>
          <a:xfrm>
            <a:off x="3128963" y="509588"/>
            <a:ext cx="3681412" cy="2547937"/>
          </a:xfrm>
          <a:ln/>
        </p:spPr>
      </p:sp>
      <p:sp>
        <p:nvSpPr>
          <p:cNvPr id="1044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44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E45323A-0B56-4F6D-B530-DB3889AA3A2B}" type="slidenum">
              <a:rPr lang="en-US" altLang="ja-JP" smtClean="0">
                <a:solidFill>
                  <a:prstClr val="black"/>
                </a:solidFill>
                <a:ea typeface="ＭＳ Ｐゴシック" charset="-128"/>
              </a:rPr>
              <a:pPr eaLnBrk="1" hangingPunct="1">
                <a:spcBef>
                  <a:spcPct val="0"/>
                </a:spcBef>
              </a:pPr>
              <a:t>34</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851706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a:xfrm>
            <a:off x="3128963" y="509588"/>
            <a:ext cx="3681412" cy="2547937"/>
          </a:xfrm>
          <a:ln/>
        </p:spPr>
      </p:sp>
      <p:sp>
        <p:nvSpPr>
          <p:cNvPr id="1105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p>
        </p:txBody>
      </p:sp>
      <p:sp>
        <p:nvSpPr>
          <p:cNvPr id="1105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3FC67F36-78AE-4856-AC6B-8F2DD7AB18D8}" type="slidenum">
              <a:rPr lang="en-US" altLang="ja-JP" smtClean="0">
                <a:solidFill>
                  <a:prstClr val="black"/>
                </a:solidFill>
                <a:ea typeface="ＭＳ Ｐゴシック" charset="-128"/>
              </a:rPr>
              <a:pPr eaLnBrk="1" hangingPunct="1">
                <a:spcBef>
                  <a:spcPct val="0"/>
                </a:spcBef>
              </a:pPr>
              <a:t>35</a:t>
            </a:fld>
            <a:endParaRPr lang="en-US" altLang="ja-JP" smtClean="0">
              <a:solidFill>
                <a:prstClr val="black"/>
              </a:solidFill>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p:cNvSpPr>
            <a:spLocks noGrp="1" noRot="1" noChangeAspect="1" noTextEdit="1"/>
          </p:cNvSpPr>
          <p:nvPr>
            <p:ph type="sldImg"/>
          </p:nvPr>
        </p:nvSpPr>
        <p:spPr>
          <a:xfrm>
            <a:off x="3128963" y="509588"/>
            <a:ext cx="3681412" cy="2547937"/>
          </a:xfrm>
          <a:ln/>
        </p:spPr>
      </p:sp>
      <p:sp>
        <p:nvSpPr>
          <p:cNvPr id="10547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054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017F478B-EB5F-4CF3-A204-9721FD08C2AC}" type="slidenum">
              <a:rPr lang="en-US" altLang="ja-JP" smtClean="0">
                <a:solidFill>
                  <a:prstClr val="black"/>
                </a:solidFill>
                <a:ea typeface="ＭＳ Ｐゴシック" charset="-128"/>
              </a:rPr>
              <a:pPr eaLnBrk="1" hangingPunct="1">
                <a:spcBef>
                  <a:spcPct val="0"/>
                </a:spcBef>
              </a:pPr>
              <a:t>36</a:t>
            </a:fld>
            <a:endParaRPr lang="en-US" altLang="ja-JP" smtClean="0">
              <a:solidFill>
                <a:prstClr val="black"/>
              </a:solidFill>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43325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xfrm>
            <a:off x="3128963" y="509588"/>
            <a:ext cx="3681412" cy="2547937"/>
          </a:xfrm>
          <a:ln/>
        </p:spPr>
      </p:sp>
      <p:sp>
        <p:nvSpPr>
          <p:cNvPr id="111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16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104C93C-2D7C-4972-9376-ED797C456723}" type="slidenum">
              <a:rPr lang="en-US" altLang="ja-JP" smtClean="0">
                <a:solidFill>
                  <a:prstClr val="black"/>
                </a:solidFill>
                <a:ea typeface="ＭＳ Ｐゴシック" charset="-128"/>
              </a:rPr>
              <a:pPr eaLnBrk="1" hangingPunct="1">
                <a:spcBef>
                  <a:spcPct val="0"/>
                </a:spcBef>
              </a:pPr>
              <a:t>40</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1187336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xfrm>
            <a:off x="3128963" y="509588"/>
            <a:ext cx="3681412" cy="2547937"/>
          </a:xfrm>
          <a:ln/>
        </p:spPr>
      </p:sp>
      <p:sp>
        <p:nvSpPr>
          <p:cNvPr id="111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16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104C93C-2D7C-4972-9376-ED797C456723}" type="slidenum">
              <a:rPr lang="en-US" altLang="ja-JP" smtClean="0">
                <a:solidFill>
                  <a:prstClr val="black"/>
                </a:solidFill>
                <a:ea typeface="ＭＳ Ｐゴシック" charset="-128"/>
              </a:rPr>
              <a:pPr eaLnBrk="1" hangingPunct="1">
                <a:spcBef>
                  <a:spcPct val="0"/>
                </a:spcBef>
              </a:pPr>
              <a:t>41</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4120505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xfrm>
            <a:off x="3128963" y="509588"/>
            <a:ext cx="3681412" cy="2547937"/>
          </a:xfrm>
          <a:ln/>
        </p:spPr>
      </p:sp>
      <p:sp>
        <p:nvSpPr>
          <p:cNvPr id="111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16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104C93C-2D7C-4972-9376-ED797C456723}" type="slidenum">
              <a:rPr lang="en-US" altLang="ja-JP" smtClean="0">
                <a:solidFill>
                  <a:prstClr val="black"/>
                </a:solidFill>
                <a:ea typeface="ＭＳ Ｐゴシック" charset="-128"/>
              </a:rPr>
              <a:pPr eaLnBrk="1" hangingPunct="1">
                <a:spcBef>
                  <a:spcPct val="0"/>
                </a:spcBef>
              </a:pPr>
              <a:t>42</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1355667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xfrm>
            <a:off x="3128963" y="509588"/>
            <a:ext cx="3681412" cy="2547937"/>
          </a:xfrm>
          <a:ln/>
        </p:spPr>
      </p:sp>
      <p:sp>
        <p:nvSpPr>
          <p:cNvPr id="111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16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104C93C-2D7C-4972-9376-ED797C456723}" type="slidenum">
              <a:rPr lang="en-US" altLang="ja-JP" smtClean="0">
                <a:solidFill>
                  <a:prstClr val="black"/>
                </a:solidFill>
                <a:ea typeface="ＭＳ Ｐゴシック" charset="-128"/>
              </a:rPr>
              <a:pPr eaLnBrk="1" hangingPunct="1">
                <a:spcBef>
                  <a:spcPct val="0"/>
                </a:spcBef>
              </a:pPr>
              <a:t>43</a:t>
            </a:fld>
            <a:endParaRPr lang="en-US" altLang="ja-JP" smtClean="0">
              <a:solidFill>
                <a:prstClr val="black"/>
              </a:solidFill>
              <a:ea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xfrm>
            <a:off x="3128963" y="509588"/>
            <a:ext cx="3681412" cy="2547937"/>
          </a:xfrm>
          <a:ln/>
        </p:spPr>
      </p:sp>
      <p:sp>
        <p:nvSpPr>
          <p:cNvPr id="111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16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104C93C-2D7C-4972-9376-ED797C456723}" type="slidenum">
              <a:rPr lang="en-US" altLang="ja-JP" smtClean="0">
                <a:solidFill>
                  <a:prstClr val="black"/>
                </a:solidFill>
                <a:ea typeface="ＭＳ Ｐゴシック" charset="-128"/>
              </a:rPr>
              <a:pPr eaLnBrk="1" hangingPunct="1">
                <a:spcBef>
                  <a:spcPct val="0"/>
                </a:spcBef>
              </a:pPr>
              <a:t>44</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919374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xfrm>
            <a:off x="3128963" y="509588"/>
            <a:ext cx="3681412" cy="2547937"/>
          </a:xfrm>
          <a:ln/>
        </p:spPr>
      </p:sp>
      <p:sp>
        <p:nvSpPr>
          <p:cNvPr id="1116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p>
        </p:txBody>
      </p:sp>
      <p:sp>
        <p:nvSpPr>
          <p:cNvPr id="1116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A104C93C-2D7C-4972-9376-ED797C456723}" type="slidenum">
              <a:rPr lang="en-US" altLang="ja-JP" smtClean="0">
                <a:solidFill>
                  <a:prstClr val="black"/>
                </a:solidFill>
                <a:ea typeface="ＭＳ Ｐゴシック" charset="-128"/>
              </a:rPr>
              <a:pPr eaLnBrk="1" hangingPunct="1">
                <a:spcBef>
                  <a:spcPct val="0"/>
                </a:spcBef>
              </a:pPr>
              <a:t>45</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3204906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3</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217504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4</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419722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5</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326187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6</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96235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7</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3363876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128963" y="509588"/>
            <a:ext cx="3681412" cy="2547937"/>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t>ではここで、そもそも都市計画とは何なのか。ご説明していきたいと思います。</a:t>
            </a:r>
          </a:p>
          <a:p>
            <a:pPr eaLnBrk="1" hangingPunct="1"/>
            <a:r>
              <a:rPr lang="ja-JP" altLang="en-US" dirty="0" smtClean="0"/>
              <a:t>既に知っているかたもいるかもしれませんが、再度復習する意味で聞いていただければと想います。</a:t>
            </a:r>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37808" indent="-280843" eaLnBrk="0" hangingPunct="0">
              <a:spcBef>
                <a:spcPct val="30000"/>
              </a:spcBef>
              <a:defRPr kumimoji="1" sz="1200">
                <a:solidFill>
                  <a:schemeClr val="tx1"/>
                </a:solidFill>
                <a:latin typeface="Times New Roman" pitchFamily="18" charset="0"/>
                <a:ea typeface="ＭＳ Ｐ明朝" pitchFamily="18" charset="-128"/>
              </a:defRPr>
            </a:lvl2pPr>
            <a:lvl3pPr marL="1134483" indent="-223723" eaLnBrk="0" hangingPunct="0">
              <a:spcBef>
                <a:spcPct val="30000"/>
              </a:spcBef>
              <a:defRPr kumimoji="1" sz="1200">
                <a:solidFill>
                  <a:schemeClr val="tx1"/>
                </a:solidFill>
                <a:latin typeface="Times New Roman" pitchFamily="18" charset="0"/>
                <a:ea typeface="ＭＳ Ｐ明朝" pitchFamily="18" charset="-128"/>
              </a:defRPr>
            </a:lvl3pPr>
            <a:lvl4pPr marL="1593035" indent="-223723" eaLnBrk="0" hangingPunct="0">
              <a:spcBef>
                <a:spcPct val="30000"/>
              </a:spcBef>
              <a:defRPr kumimoji="1" sz="1200">
                <a:solidFill>
                  <a:schemeClr val="tx1"/>
                </a:solidFill>
                <a:latin typeface="Times New Roman" pitchFamily="18" charset="0"/>
                <a:ea typeface="ＭＳ Ｐ明朝" pitchFamily="18" charset="-128"/>
              </a:defRPr>
            </a:lvl4pPr>
            <a:lvl5pPr marL="2050002" indent="-223723" eaLnBrk="0" hangingPunct="0">
              <a:spcBef>
                <a:spcPct val="30000"/>
              </a:spcBef>
              <a:defRPr kumimoji="1" sz="1200">
                <a:solidFill>
                  <a:schemeClr val="tx1"/>
                </a:solidFill>
                <a:latin typeface="Times New Roman" pitchFamily="18" charset="0"/>
                <a:ea typeface="ＭＳ Ｐ明朝" pitchFamily="18" charset="-128"/>
              </a:defRPr>
            </a:lvl5pPr>
            <a:lvl6pPr marL="2506967"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3934"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0898"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7865" indent="-223723"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4CA76A5-2E3B-46B8-8B06-17ABD1B2BB3D}" type="slidenum">
              <a:rPr lang="en-US" altLang="ja-JP" smtClean="0">
                <a:solidFill>
                  <a:prstClr val="black"/>
                </a:solidFill>
                <a:ea typeface="ＭＳ Ｐゴシック" charset="-128"/>
              </a:rPr>
              <a:pPr eaLnBrk="1" hangingPunct="1">
                <a:spcBef>
                  <a:spcPct val="0"/>
                </a:spcBef>
              </a:pPr>
              <a:t>8</a:t>
            </a:fld>
            <a:endParaRPr lang="en-US" altLang="ja-JP" smtClean="0">
              <a:solidFill>
                <a:prstClr val="black"/>
              </a:solidFill>
              <a:ea typeface="ＭＳ Ｐゴシック" charset="-128"/>
            </a:endParaRPr>
          </a:p>
        </p:txBody>
      </p:sp>
    </p:spTree>
    <p:extLst>
      <p:ext uri="{BB962C8B-B14F-4D97-AF65-F5344CB8AC3E}">
        <p14:creationId xmlns:p14="http://schemas.microsoft.com/office/powerpoint/2010/main" val="293869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7" name="Text Box 12"/>
          <p:cNvSpPr txBox="1">
            <a:spLocks noChangeArrowheads="1"/>
          </p:cNvSpPr>
          <p:nvPr/>
        </p:nvSpPr>
        <p:spPr bwMode="auto">
          <a:xfrm>
            <a:off x="1" y="6524633"/>
            <a:ext cx="3642920" cy="276999"/>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dirty="0" smtClean="0"/>
              <a:t>マスタ サブタイトルの書式設定</a:t>
            </a:r>
            <a:endParaRPr lang="ja-JP" altLang="en-US" dirty="0"/>
          </a:p>
        </p:txBody>
      </p:sp>
      <p:sp>
        <p:nvSpPr>
          <p:cNvPr id="8" name="Rectangle 4"/>
          <p:cNvSpPr>
            <a:spLocks noGrp="1" noChangeArrowheads="1"/>
          </p:cNvSpPr>
          <p:nvPr>
            <p:ph type="dt" sz="half" idx="10"/>
          </p:nvPr>
        </p:nvSpPr>
        <p:spPr/>
        <p:txBody>
          <a:bodyPr/>
          <a:lstStyle>
            <a:lvl1pPr>
              <a:defRPr/>
            </a:lvl1pPr>
          </a:lstStyle>
          <a:p>
            <a:pPr>
              <a:defRPr/>
            </a:pPr>
            <a:endParaRPr lang="en-US" altLang="ja-JP" dirty="0"/>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p:txBody>
          <a:bodyPr/>
          <a:lstStyle>
            <a:lvl1pPr>
              <a:defRPr/>
            </a:lvl1pPr>
          </a:lstStyle>
          <a:p>
            <a:pPr>
              <a:defRPr/>
            </a:pPr>
            <a:fld id="{8406FF21-A8ED-4636-A88F-1F40D4C2D16D}"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692"/>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FDB00AFB-222E-479D-A363-A99183AD6613}"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E1B05-345B-444E-A96D-708E941474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914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1F292EA-CC69-49C2-9FFA-920FCE7ABE4B}"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2DA339-1779-4C14-BCC0-545A151077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0113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167"/>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7580A1DF-EB15-412D-95A5-0B82C119D40F}"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8D38D-1A8C-4771-B776-D9F3450356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784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8781DB6D-65E0-4C2C-945B-6E66AA931070}"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449A96-BE2F-46DE-9D5F-5265BCD75F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229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F9F17B7-880C-4B63-A135-EDE64C544DBF}" type="datetime1">
              <a:rPr lang="ja-JP" altLang="en-US">
                <a:solidFill>
                  <a:srgbClr val="000000"/>
                </a:solidFill>
              </a:rPr>
              <a:pPr>
                <a:defRPr/>
              </a:pPr>
              <a:t>2024/4/12</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82E742-E730-4ABC-890E-34A43E16A1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7044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EC58FED5-45C3-41A8-8F63-976E4780D4CF}" type="datetime1">
              <a:rPr lang="ja-JP" altLang="en-US">
                <a:solidFill>
                  <a:srgbClr val="000000"/>
                </a:solidFill>
              </a:rPr>
              <a:pPr>
                <a:defRPr/>
              </a:pPr>
              <a:t>2024/4/12</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1CC6F-D6BE-47F6-8EB8-CF8F3358746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572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0FCEFA8-1025-4E6C-BD45-DDC93BB684E6}" type="datetime1">
              <a:rPr lang="ja-JP" altLang="en-US">
                <a:solidFill>
                  <a:srgbClr val="000000"/>
                </a:solidFill>
              </a:rPr>
              <a:pPr>
                <a:defRPr/>
              </a:pPr>
              <a:t>2024/4/12</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9879F0-162C-4FD8-A623-EC92DCFFC2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70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481F9E1A-DC74-4866-8087-31ABF8FF7784}"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12E0E1-EE0D-45F4-926E-CEFF08E4CCD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6057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DE9390D6-C179-411E-A907-35329F079D08}"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FA8E-EAF3-412A-8563-D5A80643ED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5814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7E9CE2F3-2FC3-4436-95EC-56C6A2B447D3}"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01451C-48F7-4924-8D92-646ED90F8EF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8228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09600"/>
            <a:ext cx="2105025"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742950" y="609600"/>
            <a:ext cx="6149975"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BC20072-0D4D-4BBA-96B3-97AE1F43BA54}"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86828-EB21-4C3E-9729-FF8D502E2F6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90489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42950" y="1981200"/>
            <a:ext cx="84201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742950" y="4114800"/>
            <a:ext cx="84201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74429667-1867-460A-8710-F2D9FD295EE2}"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FB7FC-7817-4168-9614-DA04B744318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78931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742950" y="1981200"/>
            <a:ext cx="84201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2C7F449E-48BC-433E-878B-1937487FFACF}"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64F398-3D7F-4AD1-BD09-465F9E0E3F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093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429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30A0D8C0-3EE3-4C1D-9C24-A9F034A87F70}"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6CF7B-6D09-46BC-8269-141F6DBB57B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2932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429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035550" y="1981200"/>
            <a:ext cx="41275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035550" y="4114800"/>
            <a:ext cx="41275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2D48BADE-D8DC-4B7F-A8AA-0597AD825BC8}" type="datetime1">
              <a:rPr lang="ja-JP" altLang="en-US">
                <a:solidFill>
                  <a:srgbClr val="000000"/>
                </a:solidFill>
              </a:rPr>
              <a:pPr>
                <a:defRPr/>
              </a:pPr>
              <a:t>2024/4/12</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4B1DAA-8B58-4DD2-954E-05C0347FD8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3833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429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5035550" y="1981200"/>
            <a:ext cx="41275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3E66BF27-BDFC-49B7-B9C6-9949DDF9A5C5}"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08AC95-5819-4C58-BAAF-1706EBE50E9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1623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686"/>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FDB00AFB-222E-479D-A363-A99183AD6613}"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E1B05-345B-444E-A96D-708E941474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06633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1F292EA-CC69-49C2-9FFA-920FCE7ABE4B}"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2DA339-1779-4C14-BCC0-545A151077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3276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16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7580A1DF-EB15-412D-95A5-0B82C119D40F}"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8D38D-1A8C-4771-B776-D9F3450356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0265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8781DB6D-65E0-4C2C-945B-6E66AA931070}"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449A96-BE2F-46DE-9D5F-5265BCD75F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5366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F9F17B7-880C-4B63-A135-EDE64C544DBF}" type="datetime1">
              <a:rPr lang="ja-JP" altLang="en-US">
                <a:solidFill>
                  <a:srgbClr val="000000"/>
                </a:solidFill>
              </a:rPr>
              <a:pPr>
                <a:defRPr/>
              </a:pPr>
              <a:t>2024/4/12</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82E742-E730-4ABC-890E-34A43E16A1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33288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EC58FED5-45C3-41A8-8F63-976E4780D4CF}" type="datetime1">
              <a:rPr lang="ja-JP" altLang="en-US">
                <a:solidFill>
                  <a:srgbClr val="000000"/>
                </a:solidFill>
              </a:rPr>
              <a:pPr>
                <a:defRPr/>
              </a:pPr>
              <a:t>2024/4/12</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C31CC6F-D6BE-47F6-8EB8-CF8F3358746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5395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0FCEFA8-1025-4E6C-BD45-DDC93BB684E6}" type="datetime1">
              <a:rPr lang="ja-JP" altLang="en-US">
                <a:solidFill>
                  <a:srgbClr val="000000"/>
                </a:solidFill>
              </a:rPr>
              <a:pPr>
                <a:defRPr/>
              </a:pPr>
              <a:t>2024/4/12</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9879F0-162C-4FD8-A623-EC92DCFFC2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53554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481F9E1A-DC74-4866-8087-31ABF8FF7784}"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12E0E1-EE0D-45F4-926E-CEFF08E4CCD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5738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DE9390D6-C179-411E-A907-35329F079D08}"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FA8E-EAF3-412A-8563-D5A80643ED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153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7E9CE2F3-2FC3-4436-95EC-56C6A2B447D3}"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01451C-48F7-4924-8D92-646ED90F8EF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1165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09600"/>
            <a:ext cx="2105025"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742950" y="609600"/>
            <a:ext cx="6149975"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BC20072-0D4D-4BBA-96B3-97AE1F43BA54}"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86828-EB21-4C3E-9729-FF8D502E2F6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978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42950" y="1981200"/>
            <a:ext cx="84201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742950" y="4114800"/>
            <a:ext cx="84201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74429667-1867-460A-8710-F2D9FD295EE2}"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FB7FC-7817-4168-9614-DA04B744318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598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742950" y="1981200"/>
            <a:ext cx="84201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2C7F449E-48BC-433E-878B-1937487FFACF}" type="datetime1">
              <a:rPr lang="ja-JP" altLang="en-US">
                <a:solidFill>
                  <a:srgbClr val="000000"/>
                </a:solidFill>
              </a:rPr>
              <a:pPr>
                <a:defRPr/>
              </a:pPr>
              <a:t>2024/4/12</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64F398-3D7F-4AD1-BD09-465F9E0E3F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3486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1_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429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30A0D8C0-3EE3-4C1D-9C24-A9F034A87F70}"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6CF7B-6D09-46BC-8269-141F6DBB57B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61093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7429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035550" y="1981200"/>
            <a:ext cx="41275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035550" y="4114800"/>
            <a:ext cx="41275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2D48BADE-D8DC-4B7F-A8AA-0597AD825BC8}" type="datetime1">
              <a:rPr lang="ja-JP" altLang="en-US">
                <a:solidFill>
                  <a:srgbClr val="000000"/>
                </a:solidFill>
              </a:rPr>
              <a:pPr>
                <a:defRPr/>
              </a:pPr>
              <a:t>2024/4/12</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4B1DAA-8B58-4DD2-954E-05C0347FD8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3345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609600"/>
            <a:ext cx="84201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742950" y="1981200"/>
            <a:ext cx="41275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5035550" y="1981200"/>
            <a:ext cx="41275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3E66BF27-BDFC-49B7-B9C6-9949DDF9A5C5}" type="datetime1">
              <a:rPr lang="ja-JP" altLang="en-US">
                <a:solidFill>
                  <a:srgbClr val="000000"/>
                </a:solidFill>
              </a:rPr>
              <a:pPr>
                <a:defRPr/>
              </a:pPr>
              <a:t>2024/4/12</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08AC95-5819-4C58-BAAF-1706EBE50E9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79999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00" y="274639"/>
            <a:ext cx="89154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extLst>
      <p:ext uri="{BB962C8B-B14F-4D97-AF65-F5344CB8AC3E}">
        <p14:creationId xmlns:p14="http://schemas.microsoft.com/office/powerpoint/2010/main" val="406960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extLst>
      <p:ext uri="{BB962C8B-B14F-4D97-AF65-F5344CB8AC3E}">
        <p14:creationId xmlns:p14="http://schemas.microsoft.com/office/powerpoint/2010/main" val="661812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extLst>
      <p:ext uri="{BB962C8B-B14F-4D97-AF65-F5344CB8AC3E}">
        <p14:creationId xmlns:p14="http://schemas.microsoft.com/office/powerpoint/2010/main" val="346310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524633"/>
            <a:ext cx="23114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E8857F94-A36E-41B7-BE87-14D5EC171230}" type="slidenum">
              <a:rPr lang="en-US" altLang="ja-JP"/>
              <a:pPr>
                <a:defRPr/>
              </a:pPr>
              <a:t>‹#›</a:t>
            </a:fld>
            <a:endParaRPr lang="en-US" altLang="ja-JP"/>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p:nvGrpSpPr>
          <p:grpSpPr bwMode="auto">
            <a:xfrm>
              <a:off x="0" y="0"/>
              <a:ext cx="5760" cy="318"/>
              <a:chOff x="0" y="0"/>
              <a:chExt cx="5760" cy="318"/>
            </a:xfrm>
          </p:grpSpPr>
          <p:pic>
            <p:nvPicPr>
              <p:cNvPr id="1035" name="Picture 11" descr="mlit_top"/>
              <p:cNvPicPr>
                <a:picLocks noChangeAspect="1" noChangeArrowheads="1"/>
              </p:cNvPicPr>
              <p:nvPr/>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032" name="Picture 14"/>
          <p:cNvPicPr>
            <a:picLocks noChangeAspect="1" noChangeArrowheads="1"/>
          </p:cNvPicPr>
          <p:nvPr/>
        </p:nvPicPr>
        <p:blipFill>
          <a:blip r:embed="rId16" cstate="print"/>
          <a:srcRect t="3670"/>
          <a:stretch>
            <a:fillRect/>
          </a:stretch>
        </p:blipFill>
        <p:spPr bwMode="auto">
          <a:xfrm>
            <a:off x="8366129" y="0"/>
            <a:ext cx="1539875"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55"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ea typeface="ＭＳ Ｐゴシック" pitchFamily="50" charset="-128"/>
              </a:defRPr>
            </a:lvl1pPr>
          </a:lstStyle>
          <a:p>
            <a:pPr>
              <a:defRPr/>
            </a:pPr>
            <a:fld id="{44F6C5A8-DF83-4EB8-9CE0-D9A1D3B0C39F}" type="datetime1">
              <a:rPr lang="ja-JP" altLang="en-US">
                <a:solidFill>
                  <a:srgbClr val="000000"/>
                </a:solidFill>
                <a:latin typeface="Times New Roman" pitchFamily="18" charset="0"/>
              </a:rPr>
              <a:pPr>
                <a:defRPr/>
              </a:pPr>
              <a:t>2024/4/12</a:t>
            </a:fld>
            <a:endParaRPr lang="en-US" altLang="ja-JP">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ea typeface="ＭＳ Ｐゴシック" pitchFamily="50" charset="-128"/>
              </a:defRPr>
            </a:lvl1pPr>
          </a:lstStyle>
          <a:p>
            <a:pPr>
              <a:defRPr/>
            </a:pPr>
            <a:endParaRPr lang="en-US" altLang="ja-JP">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ea typeface="ＭＳ Ｐゴシック" pitchFamily="50" charset="-128"/>
              </a:defRPr>
            </a:lvl1pPr>
          </a:lstStyle>
          <a:p>
            <a:pPr>
              <a:defRPr/>
            </a:pPr>
            <a:fld id="{A407A913-4A21-4DDA-9036-57467F6E9F6E}" type="slidenum">
              <a:rPr lang="en-US" altLang="ja-JP">
                <a:solidFill>
                  <a:srgbClr val="000000"/>
                </a:solidFill>
                <a:latin typeface="Times New Roman" pitchFamily="18" charset="0"/>
              </a:rPr>
              <a:pPr>
                <a:defRPr/>
              </a:pPr>
              <a:t>‹#›</a:t>
            </a:fld>
            <a:endParaRPr lang="en-US" altLang="ja-JP">
              <a:solidFill>
                <a:srgbClr val="000000"/>
              </a:solidFill>
              <a:latin typeface="Times New Roman" pitchFamily="18" charset="0"/>
            </a:endParaRPr>
          </a:p>
        </p:txBody>
      </p:sp>
    </p:spTree>
    <p:extLst>
      <p:ext uri="{BB962C8B-B14F-4D97-AF65-F5344CB8AC3E}">
        <p14:creationId xmlns:p14="http://schemas.microsoft.com/office/powerpoint/2010/main" val="871525407"/>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 id="2147484813" r:id="rId12"/>
    <p:sldLayoutId id="2147484814" r:id="rId13"/>
    <p:sldLayoutId id="2147484815" r:id="rId14"/>
    <p:sldLayoutId id="2147484816" r:id="rId15"/>
    <p:sldLayoutId id="2147484817" r:id="rId16"/>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ea typeface="ＭＳ Ｐゴシック" pitchFamily="50" charset="-128"/>
              </a:defRPr>
            </a:lvl1pPr>
          </a:lstStyle>
          <a:p>
            <a:pPr>
              <a:defRPr/>
            </a:pPr>
            <a:fld id="{44F6C5A8-DF83-4EB8-9CE0-D9A1D3B0C39F}" type="datetime1">
              <a:rPr lang="ja-JP" altLang="en-US">
                <a:solidFill>
                  <a:srgbClr val="000000"/>
                </a:solidFill>
                <a:latin typeface="Times New Roman" pitchFamily="18" charset="0"/>
              </a:rPr>
              <a:pPr>
                <a:defRPr/>
              </a:pPr>
              <a:t>2024/4/12</a:t>
            </a:fld>
            <a:endParaRPr lang="en-US" altLang="ja-JP">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ea typeface="ＭＳ Ｐゴシック" pitchFamily="50" charset="-128"/>
              </a:defRPr>
            </a:lvl1pPr>
          </a:lstStyle>
          <a:p>
            <a:pPr>
              <a:defRPr/>
            </a:pPr>
            <a:endParaRPr lang="en-US" altLang="ja-JP">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ea typeface="ＭＳ Ｐゴシック" pitchFamily="50" charset="-128"/>
              </a:defRPr>
            </a:lvl1pPr>
          </a:lstStyle>
          <a:p>
            <a:pPr>
              <a:defRPr/>
            </a:pPr>
            <a:fld id="{A407A913-4A21-4DDA-9036-57467F6E9F6E}" type="slidenum">
              <a:rPr lang="en-US" altLang="ja-JP">
                <a:solidFill>
                  <a:srgbClr val="000000"/>
                </a:solidFill>
                <a:latin typeface="Times New Roman" pitchFamily="18" charset="0"/>
              </a:rPr>
              <a:pPr>
                <a:defRPr/>
              </a:pPr>
              <a:t>‹#›</a:t>
            </a:fld>
            <a:endParaRPr lang="en-US" altLang="ja-JP">
              <a:solidFill>
                <a:srgbClr val="000000"/>
              </a:solidFill>
              <a:latin typeface="Times New Roman" pitchFamily="18" charset="0"/>
            </a:endParaRPr>
          </a:p>
        </p:txBody>
      </p:sp>
    </p:spTree>
    <p:extLst>
      <p:ext uri="{BB962C8B-B14F-4D97-AF65-F5344CB8AC3E}">
        <p14:creationId xmlns:p14="http://schemas.microsoft.com/office/powerpoint/2010/main" val="1553204546"/>
      </p:ext>
    </p:extLst>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 id="2147484830" r:id="rId12"/>
    <p:sldLayoutId id="2147484831" r:id="rId13"/>
    <p:sldLayoutId id="2147484832" r:id="rId14"/>
    <p:sldLayoutId id="2147484833" r:id="rId15"/>
    <p:sldLayoutId id="2147484834" r:id="rId16"/>
    <p:sldLayoutId id="2147484835" r:id="rId17"/>
    <p:sldLayoutId id="2147484836" r:id="rId18"/>
    <p:sldLayoutId id="2147484837" r:id="rId19"/>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oleObject" Target="../embeddings/oleObject5.bin"/><Relationship Id="rId18" Type="http://schemas.openxmlformats.org/officeDocument/2006/relationships/image" Target="../media/image27.png"/><Relationship Id="rId26" Type="http://schemas.openxmlformats.org/officeDocument/2006/relationships/oleObject" Target="../embeddings/oleObject15.bin"/><Relationship Id="rId3" Type="http://schemas.openxmlformats.org/officeDocument/2006/relationships/image" Target="../media/image30.jpeg"/><Relationship Id="rId21" Type="http://schemas.openxmlformats.org/officeDocument/2006/relationships/oleObject" Target="../embeddings/oleObject10.bin"/><Relationship Id="rId7" Type="http://schemas.openxmlformats.org/officeDocument/2006/relationships/oleObject" Target="../embeddings/oleObject2.bin"/><Relationship Id="rId12" Type="http://schemas.openxmlformats.org/officeDocument/2006/relationships/image" Target="../media/image24.png"/><Relationship Id="rId17" Type="http://schemas.openxmlformats.org/officeDocument/2006/relationships/oleObject" Target="../embeddings/oleObject7.bin"/><Relationship Id="rId25" Type="http://schemas.openxmlformats.org/officeDocument/2006/relationships/oleObject" Target="../embeddings/oleObject14.bin"/><Relationship Id="rId2" Type="http://schemas.openxmlformats.org/officeDocument/2006/relationships/slideLayout" Target="../slideLayouts/slideLayout18.xml"/><Relationship Id="rId16" Type="http://schemas.openxmlformats.org/officeDocument/2006/relationships/image" Target="../media/image26.png"/><Relationship Id="rId20" Type="http://schemas.openxmlformats.org/officeDocument/2006/relationships/oleObject" Target="../embeddings/oleObject9.bin"/><Relationship Id="rId29" Type="http://schemas.openxmlformats.org/officeDocument/2006/relationships/image" Target="../media/image29.png"/><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oleObject" Target="../embeddings/oleObject4.bin"/><Relationship Id="rId24" Type="http://schemas.openxmlformats.org/officeDocument/2006/relationships/oleObject" Target="../embeddings/oleObject13.bin"/><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2.bin"/><Relationship Id="rId28" Type="http://schemas.openxmlformats.org/officeDocument/2006/relationships/oleObject" Target="../embeddings/oleObject16.bin"/><Relationship Id="rId10" Type="http://schemas.openxmlformats.org/officeDocument/2006/relationships/image" Target="../media/image23.png"/><Relationship Id="rId19" Type="http://schemas.openxmlformats.org/officeDocument/2006/relationships/oleObject" Target="../embeddings/oleObject8.bin"/><Relationship Id="rId31"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oleObject" Target="../embeddings/oleObject3.bin"/><Relationship Id="rId14" Type="http://schemas.openxmlformats.org/officeDocument/2006/relationships/image" Target="../media/image25.png"/><Relationship Id="rId22" Type="http://schemas.openxmlformats.org/officeDocument/2006/relationships/oleObject" Target="../embeddings/oleObject11.bin"/><Relationship Id="rId27" Type="http://schemas.openxmlformats.org/officeDocument/2006/relationships/image" Target="../media/image28.png"/><Relationship Id="rId30" Type="http://schemas.openxmlformats.org/officeDocument/2006/relationships/oleObject" Target="../embeddings/oleObject17.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7.tmp"/><Relationship Id="rId5" Type="http://schemas.microsoft.com/office/2007/relationships/hdphoto" Target="../media/hdphoto1.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tmp"/><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2433506" y="4214813"/>
            <a:ext cx="503899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400" b="1" dirty="0" smtClean="0"/>
              <a:t>令和６年４月</a:t>
            </a:r>
            <a:endParaRPr lang="ja-JP" altLang="en-US" sz="2400" b="1" dirty="0"/>
          </a:p>
        </p:txBody>
      </p:sp>
      <p:sp>
        <p:nvSpPr>
          <p:cNvPr id="2052" name="Text Box 5"/>
          <p:cNvSpPr txBox="1">
            <a:spLocks noChangeArrowheads="1"/>
          </p:cNvSpPr>
          <p:nvPr/>
        </p:nvSpPr>
        <p:spPr bwMode="auto">
          <a:xfrm>
            <a:off x="1915848" y="5357813"/>
            <a:ext cx="607430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400" b="1" dirty="0"/>
              <a:t>福島県土木部都市計画課</a:t>
            </a:r>
            <a:endParaRPr lang="en-US" altLang="ja-JP" sz="2400" b="1" dirty="0"/>
          </a:p>
        </p:txBody>
      </p:sp>
      <p:sp>
        <p:nvSpPr>
          <p:cNvPr id="2053" name="Text Box 2"/>
          <p:cNvSpPr txBox="1">
            <a:spLocks noChangeArrowheads="1"/>
          </p:cNvSpPr>
          <p:nvPr/>
        </p:nvSpPr>
        <p:spPr bwMode="auto">
          <a:xfrm>
            <a:off x="856458" y="1125542"/>
            <a:ext cx="819136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lnSpc>
                <a:spcPct val="90000"/>
              </a:lnSpc>
              <a:spcBef>
                <a:spcPct val="0"/>
              </a:spcBef>
              <a:buFontTx/>
              <a:buNone/>
            </a:pPr>
            <a:r>
              <a:rPr lang="ja-JP" altLang="en-US" sz="4000" dirty="0"/>
              <a:t>土　木　部　専　門　研　修</a:t>
            </a:r>
            <a:endParaRPr lang="en-US" altLang="ja-JP" sz="4000" dirty="0"/>
          </a:p>
          <a:p>
            <a:pPr algn="ctr" eaLnBrk="1" hangingPunct="1">
              <a:lnSpc>
                <a:spcPct val="90000"/>
              </a:lnSpc>
              <a:spcBef>
                <a:spcPct val="0"/>
              </a:spcBef>
              <a:buFontTx/>
              <a:buNone/>
            </a:pPr>
            <a:r>
              <a:rPr lang="ja-JP" altLang="en-US" sz="4000" dirty="0" smtClean="0"/>
              <a:t>用地初任者</a:t>
            </a:r>
            <a:endParaRPr lang="ja-JP" altLang="en-US" sz="4000" dirty="0"/>
          </a:p>
          <a:p>
            <a:pPr algn="ctr" eaLnBrk="1" hangingPunct="1">
              <a:lnSpc>
                <a:spcPct val="130000"/>
              </a:lnSpc>
              <a:spcBef>
                <a:spcPct val="0"/>
              </a:spcBef>
              <a:buFontTx/>
              <a:buNone/>
            </a:pPr>
            <a:r>
              <a:rPr lang="ja-JP" altLang="en-US" sz="3600" dirty="0"/>
              <a:t>「</a:t>
            </a:r>
            <a:r>
              <a:rPr lang="ja-JP" altLang="en-US" sz="3600" dirty="0" smtClean="0"/>
              <a:t>都市計画法（開発許可制度）」</a:t>
            </a:r>
            <a:endParaRPr lang="ja-JP" altLang="en-US" sz="3600" dirty="0"/>
          </a:p>
        </p:txBody>
      </p:sp>
    </p:spTree>
    <p:extLst>
      <p:ext uri="{BB962C8B-B14F-4D97-AF65-F5344CB8AC3E}">
        <p14:creationId xmlns:p14="http://schemas.microsoft.com/office/powerpoint/2010/main" val="93807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4" name="角丸四角形 3"/>
          <p:cNvSpPr/>
          <p:nvPr/>
        </p:nvSpPr>
        <p:spPr bwMode="auto">
          <a:xfrm>
            <a:off x="896015" y="1027115"/>
            <a:ext cx="8659151" cy="746125"/>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cap="flat" cmpd="sng" algn="ctr">
            <a:solidFill>
              <a:schemeClr val="tx1"/>
            </a:solidFill>
            <a:prstDash val="solid"/>
            <a:round/>
            <a:headEnd type="none" w="med" len="med"/>
            <a:tailEnd type="none" w="med" len="med"/>
          </a:ln>
          <a:effectLst/>
        </p:spPr>
        <p:txBody>
          <a:bodyPr/>
          <a:lstStyle/>
          <a:p>
            <a:pPr marL="342900" indent="-342900" algn="ctr">
              <a:spcBef>
                <a:spcPct val="20000"/>
              </a:spcBef>
              <a:defRPr/>
            </a:pPr>
            <a:r>
              <a:rPr lang="ja-JP" altLang="en-US" sz="2000" dirty="0">
                <a:solidFill>
                  <a:srgbClr val="000000"/>
                </a:solidFill>
                <a:latin typeface="ＭＳ Ｐゴシック"/>
                <a:ea typeface="ＭＳ Ｐゴシック"/>
              </a:rPr>
              <a:t>土地利用基本計画（国土利用計画法第９条）</a:t>
            </a:r>
            <a:endParaRPr lang="en-US" altLang="ja-JP" sz="2000" dirty="0">
              <a:solidFill>
                <a:srgbClr val="000000"/>
              </a:solidFill>
              <a:latin typeface="ＭＳ Ｐゴシック"/>
              <a:ea typeface="ＭＳ Ｐゴシック"/>
            </a:endParaRPr>
          </a:p>
          <a:p>
            <a:pPr marL="342900" indent="-342900" algn="ctr">
              <a:spcBef>
                <a:spcPct val="20000"/>
              </a:spcBef>
              <a:defRPr/>
            </a:pPr>
            <a:r>
              <a:rPr lang="ja-JP" altLang="en-US" sz="1500" dirty="0">
                <a:solidFill>
                  <a:srgbClr val="000000"/>
                </a:solidFill>
                <a:latin typeface="ＭＳ Ｐゴシック"/>
                <a:ea typeface="ＭＳ Ｐゴシック"/>
              </a:rPr>
              <a:t>各都道府県の区域を対象に、県域を５つの地域に区分し、土地利用の基本的な方向を示す計画</a:t>
            </a:r>
          </a:p>
        </p:txBody>
      </p:sp>
      <p:cxnSp>
        <p:nvCxnSpPr>
          <p:cNvPr id="10245" name="直線コネクタ 6"/>
          <p:cNvCxnSpPr>
            <a:cxnSpLocks noChangeShapeType="1"/>
          </p:cNvCxnSpPr>
          <p:nvPr/>
        </p:nvCxnSpPr>
        <p:spPr bwMode="auto">
          <a:xfrm>
            <a:off x="1910689" y="2133600"/>
            <a:ext cx="6865408"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0246" name="直線矢印コネクタ 12"/>
          <p:cNvCxnSpPr>
            <a:cxnSpLocks noChangeShapeType="1"/>
          </p:cNvCxnSpPr>
          <p:nvPr/>
        </p:nvCxnSpPr>
        <p:spPr bwMode="auto">
          <a:xfrm>
            <a:off x="5343393" y="1773238"/>
            <a:ext cx="0" cy="15113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47" name="テキスト ボックス 9"/>
          <p:cNvSpPr txBox="1">
            <a:spLocks noChangeArrowheads="1"/>
          </p:cNvSpPr>
          <p:nvPr/>
        </p:nvSpPr>
        <p:spPr bwMode="auto">
          <a:xfrm>
            <a:off x="4562613" y="2565400"/>
            <a:ext cx="1559851" cy="368300"/>
          </a:xfrm>
          <a:prstGeom prst="rect">
            <a:avLst/>
          </a:prstGeom>
          <a:solidFill>
            <a:schemeClr val="bg1"/>
          </a:solidFill>
          <a:ln w="31750">
            <a:solidFill>
              <a:srgbClr val="00B05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森林地域</a:t>
            </a:r>
          </a:p>
        </p:txBody>
      </p:sp>
      <p:cxnSp>
        <p:nvCxnSpPr>
          <p:cNvPr id="10248" name="直線矢印コネクタ 16"/>
          <p:cNvCxnSpPr>
            <a:cxnSpLocks noChangeShapeType="1"/>
          </p:cNvCxnSpPr>
          <p:nvPr/>
        </p:nvCxnSpPr>
        <p:spPr bwMode="auto">
          <a:xfrm>
            <a:off x="1910689" y="2133600"/>
            <a:ext cx="0" cy="115093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49" name="テキスト ボックス 4"/>
          <p:cNvSpPr txBox="1">
            <a:spLocks noChangeArrowheads="1"/>
          </p:cNvSpPr>
          <p:nvPr/>
        </p:nvSpPr>
        <p:spPr bwMode="auto">
          <a:xfrm>
            <a:off x="1129909" y="2565400"/>
            <a:ext cx="1561571" cy="368300"/>
          </a:xfrm>
          <a:prstGeom prst="rect">
            <a:avLst/>
          </a:prstGeom>
          <a:solidFill>
            <a:schemeClr val="bg1"/>
          </a:solidFill>
          <a:ln w="31750">
            <a:solidFill>
              <a:srgbClr val="FF000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FF0000"/>
                </a:solidFill>
              </a:rPr>
              <a:t>都市地域</a:t>
            </a:r>
          </a:p>
        </p:txBody>
      </p:sp>
      <p:cxnSp>
        <p:nvCxnSpPr>
          <p:cNvPr id="10250" name="直線矢印コネクタ 18"/>
          <p:cNvCxnSpPr>
            <a:cxnSpLocks noChangeShapeType="1"/>
          </p:cNvCxnSpPr>
          <p:nvPr/>
        </p:nvCxnSpPr>
        <p:spPr bwMode="auto">
          <a:xfrm>
            <a:off x="3620162" y="2135457"/>
            <a:ext cx="0" cy="11525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51" name="テキスト ボックス 8"/>
          <p:cNvSpPr txBox="1">
            <a:spLocks noChangeArrowheads="1"/>
          </p:cNvSpPr>
          <p:nvPr/>
        </p:nvSpPr>
        <p:spPr bwMode="auto">
          <a:xfrm>
            <a:off x="2846255" y="2565400"/>
            <a:ext cx="1559851" cy="368300"/>
          </a:xfrm>
          <a:prstGeom prst="rect">
            <a:avLst/>
          </a:prstGeom>
          <a:solidFill>
            <a:schemeClr val="bg1"/>
          </a:solidFill>
          <a:ln w="31750">
            <a:solidFill>
              <a:srgbClr val="FFC00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農業地域</a:t>
            </a:r>
          </a:p>
        </p:txBody>
      </p:sp>
      <p:cxnSp>
        <p:nvCxnSpPr>
          <p:cNvPr id="10252" name="直線矢印コネクタ 19"/>
          <p:cNvCxnSpPr>
            <a:cxnSpLocks noChangeShapeType="1"/>
          </p:cNvCxnSpPr>
          <p:nvPr/>
        </p:nvCxnSpPr>
        <p:spPr bwMode="auto">
          <a:xfrm>
            <a:off x="7059745" y="2133600"/>
            <a:ext cx="0" cy="115093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53" name="テキスト ボックス 10"/>
          <p:cNvSpPr txBox="1">
            <a:spLocks noChangeArrowheads="1"/>
          </p:cNvSpPr>
          <p:nvPr/>
        </p:nvSpPr>
        <p:spPr bwMode="auto">
          <a:xfrm>
            <a:off x="6278964" y="2565400"/>
            <a:ext cx="1559851" cy="368300"/>
          </a:xfrm>
          <a:prstGeom prst="rect">
            <a:avLst/>
          </a:prstGeom>
          <a:solidFill>
            <a:schemeClr val="bg1"/>
          </a:solidFill>
          <a:ln w="31750">
            <a:solidFill>
              <a:srgbClr val="7030A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自然公園</a:t>
            </a:r>
          </a:p>
        </p:txBody>
      </p:sp>
      <p:cxnSp>
        <p:nvCxnSpPr>
          <p:cNvPr id="10254" name="直線矢印コネクタ 20"/>
          <p:cNvCxnSpPr>
            <a:cxnSpLocks noChangeShapeType="1"/>
          </p:cNvCxnSpPr>
          <p:nvPr/>
        </p:nvCxnSpPr>
        <p:spPr bwMode="auto">
          <a:xfrm>
            <a:off x="8776097" y="2135457"/>
            <a:ext cx="0" cy="11525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255" name="テキスト ボックス 11"/>
          <p:cNvSpPr txBox="1">
            <a:spLocks noChangeArrowheads="1"/>
          </p:cNvSpPr>
          <p:nvPr/>
        </p:nvSpPr>
        <p:spPr bwMode="auto">
          <a:xfrm>
            <a:off x="7995315" y="2565400"/>
            <a:ext cx="1559851" cy="338138"/>
          </a:xfrm>
          <a:prstGeom prst="rect">
            <a:avLst/>
          </a:prstGeom>
          <a:solidFill>
            <a:schemeClr val="bg1"/>
          </a:solidFill>
          <a:ln w="31750">
            <a:solidFill>
              <a:srgbClr val="92D05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600">
                <a:solidFill>
                  <a:srgbClr val="000000"/>
                </a:solidFill>
              </a:rPr>
              <a:t>自然保全地域</a:t>
            </a:r>
          </a:p>
        </p:txBody>
      </p:sp>
      <p:sp>
        <p:nvSpPr>
          <p:cNvPr id="10256" name="テキスト ボックス 21"/>
          <p:cNvSpPr txBox="1">
            <a:spLocks noChangeArrowheads="1"/>
          </p:cNvSpPr>
          <p:nvPr/>
        </p:nvSpPr>
        <p:spPr bwMode="auto">
          <a:xfrm>
            <a:off x="1129909" y="3640416"/>
            <a:ext cx="1561571" cy="369332"/>
          </a:xfrm>
          <a:prstGeom prst="rect">
            <a:avLst/>
          </a:prstGeom>
          <a:solidFill>
            <a:srgbClr val="00B0F0"/>
          </a:solidFill>
          <a:ln w="31750">
            <a:solidFill>
              <a:srgbClr val="FF0000"/>
            </a:solidFill>
            <a:miter lim="800000"/>
            <a:headEnd/>
            <a:tailEnd/>
          </a:ln>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FFFFFF"/>
                </a:solidFill>
              </a:rPr>
              <a:t>都市計画法</a:t>
            </a:r>
          </a:p>
        </p:txBody>
      </p:sp>
      <p:sp>
        <p:nvSpPr>
          <p:cNvPr id="10257" name="テキスト ボックス 22"/>
          <p:cNvSpPr txBox="1">
            <a:spLocks noChangeArrowheads="1"/>
          </p:cNvSpPr>
          <p:nvPr/>
        </p:nvSpPr>
        <p:spPr bwMode="auto">
          <a:xfrm>
            <a:off x="2841096" y="3363417"/>
            <a:ext cx="1559852" cy="923330"/>
          </a:xfrm>
          <a:prstGeom prst="rect">
            <a:avLst/>
          </a:prstGeom>
          <a:solidFill>
            <a:srgbClr val="FFC000"/>
          </a:solidFill>
          <a:ln>
            <a:noFill/>
          </a:ln>
          <a:extLst>
            <a:ext uri="{91240B29-F687-4F45-9708-019B960494DF}">
              <a14:hiddenLine xmlns:a14="http://schemas.microsoft.com/office/drawing/2010/main" w="31750">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dirty="0">
                <a:solidFill>
                  <a:srgbClr val="FFFFFF"/>
                </a:solidFill>
              </a:rPr>
              <a:t>農業振興地域の整備に関する法律</a:t>
            </a:r>
          </a:p>
        </p:txBody>
      </p:sp>
      <p:sp>
        <p:nvSpPr>
          <p:cNvPr id="10258" name="テキスト ボックス 23"/>
          <p:cNvSpPr txBox="1">
            <a:spLocks noChangeArrowheads="1"/>
          </p:cNvSpPr>
          <p:nvPr/>
        </p:nvSpPr>
        <p:spPr bwMode="auto">
          <a:xfrm>
            <a:off x="4562613" y="3549928"/>
            <a:ext cx="1559851" cy="369332"/>
          </a:xfrm>
          <a:prstGeom prst="rect">
            <a:avLst/>
          </a:prstGeom>
          <a:solidFill>
            <a:srgbClr val="00B050"/>
          </a:solidFill>
          <a:ln>
            <a:noFill/>
          </a:ln>
          <a:extLst>
            <a:ext uri="{91240B29-F687-4F45-9708-019B960494DF}">
              <a14:hiddenLine xmlns:a14="http://schemas.microsoft.com/office/drawing/2010/main" w="31750">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FFFFFF"/>
                </a:solidFill>
              </a:rPr>
              <a:t>森林法</a:t>
            </a:r>
          </a:p>
        </p:txBody>
      </p:sp>
      <p:sp>
        <p:nvSpPr>
          <p:cNvPr id="10259" name="テキスト ボックス 24"/>
          <p:cNvSpPr txBox="1">
            <a:spLocks noChangeArrowheads="1"/>
          </p:cNvSpPr>
          <p:nvPr/>
        </p:nvSpPr>
        <p:spPr bwMode="auto">
          <a:xfrm>
            <a:off x="6278964" y="3388003"/>
            <a:ext cx="1559851" cy="369332"/>
          </a:xfrm>
          <a:prstGeom prst="rect">
            <a:avLst/>
          </a:prstGeom>
          <a:solidFill>
            <a:srgbClr val="7030A0"/>
          </a:solidFill>
          <a:ln>
            <a:noFill/>
          </a:ln>
          <a:extLst>
            <a:ext uri="{91240B29-F687-4F45-9708-019B960494DF}">
              <a14:hiddenLine xmlns:a14="http://schemas.microsoft.com/office/drawing/2010/main" w="31750">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FFFFFF"/>
                </a:solidFill>
              </a:rPr>
              <a:t>自然公園法</a:t>
            </a:r>
          </a:p>
        </p:txBody>
      </p:sp>
      <p:sp>
        <p:nvSpPr>
          <p:cNvPr id="10260" name="テキスト ボックス 25"/>
          <p:cNvSpPr txBox="1">
            <a:spLocks noChangeArrowheads="1"/>
          </p:cNvSpPr>
          <p:nvPr/>
        </p:nvSpPr>
        <p:spPr bwMode="auto">
          <a:xfrm>
            <a:off x="1124744" y="4581794"/>
            <a:ext cx="1559852" cy="646113"/>
          </a:xfrm>
          <a:prstGeom prst="rect">
            <a:avLst/>
          </a:prstGeom>
          <a:solidFill>
            <a:schemeClr val="bg1"/>
          </a:solidFill>
          <a:ln w="31750">
            <a:solidFill>
              <a:srgbClr val="FF000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都市計画</a:t>
            </a:r>
            <a:endParaRPr lang="en-US" altLang="ja-JP" sz="1800">
              <a:solidFill>
                <a:srgbClr val="000000"/>
              </a:solidFill>
            </a:endParaRPr>
          </a:p>
          <a:p>
            <a:pPr algn="ctr" eaLnBrk="1" hangingPunct="1">
              <a:spcBef>
                <a:spcPct val="0"/>
              </a:spcBef>
              <a:buFontTx/>
              <a:buNone/>
            </a:pPr>
            <a:r>
              <a:rPr lang="ja-JP" altLang="en-US" sz="1800">
                <a:solidFill>
                  <a:srgbClr val="000000"/>
                </a:solidFill>
              </a:rPr>
              <a:t>区域</a:t>
            </a:r>
          </a:p>
        </p:txBody>
      </p:sp>
      <p:sp>
        <p:nvSpPr>
          <p:cNvPr id="10261" name="テキスト ボックス 26"/>
          <p:cNvSpPr txBox="1">
            <a:spLocks noChangeArrowheads="1"/>
          </p:cNvSpPr>
          <p:nvPr/>
        </p:nvSpPr>
        <p:spPr bwMode="auto">
          <a:xfrm>
            <a:off x="2846255" y="4581794"/>
            <a:ext cx="1559851" cy="646113"/>
          </a:xfrm>
          <a:prstGeom prst="rect">
            <a:avLst/>
          </a:prstGeom>
          <a:solidFill>
            <a:schemeClr val="bg1"/>
          </a:solidFill>
          <a:ln w="31750">
            <a:solidFill>
              <a:srgbClr val="FFC00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農業振興</a:t>
            </a:r>
            <a:endParaRPr lang="en-US" altLang="ja-JP" sz="1800">
              <a:solidFill>
                <a:srgbClr val="000000"/>
              </a:solidFill>
            </a:endParaRPr>
          </a:p>
          <a:p>
            <a:pPr algn="ctr" eaLnBrk="1" hangingPunct="1">
              <a:spcBef>
                <a:spcPct val="0"/>
              </a:spcBef>
              <a:buFontTx/>
              <a:buNone/>
            </a:pPr>
            <a:r>
              <a:rPr lang="ja-JP" altLang="en-US" sz="1800">
                <a:solidFill>
                  <a:srgbClr val="000000"/>
                </a:solidFill>
              </a:rPr>
              <a:t>地域</a:t>
            </a:r>
          </a:p>
        </p:txBody>
      </p:sp>
      <p:sp>
        <p:nvSpPr>
          <p:cNvPr id="10262" name="テキスト ボックス 27"/>
          <p:cNvSpPr txBox="1">
            <a:spLocks noChangeArrowheads="1"/>
          </p:cNvSpPr>
          <p:nvPr/>
        </p:nvSpPr>
        <p:spPr bwMode="auto">
          <a:xfrm>
            <a:off x="4562613" y="4365894"/>
            <a:ext cx="1559851" cy="862013"/>
          </a:xfrm>
          <a:prstGeom prst="rect">
            <a:avLst/>
          </a:prstGeom>
          <a:noFill/>
          <a:ln w="317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国有林</a:t>
            </a:r>
            <a:endParaRPr lang="en-US" altLang="ja-JP" sz="1800">
              <a:solidFill>
                <a:srgbClr val="000000"/>
              </a:solidFill>
            </a:endParaRPr>
          </a:p>
          <a:p>
            <a:pPr algn="ctr" eaLnBrk="1" hangingPunct="1">
              <a:spcBef>
                <a:spcPct val="0"/>
              </a:spcBef>
              <a:buFontTx/>
              <a:buNone/>
            </a:pPr>
            <a:r>
              <a:rPr lang="ja-JP" altLang="en-US" sz="1600">
                <a:solidFill>
                  <a:srgbClr val="000000"/>
                </a:solidFill>
              </a:rPr>
              <a:t>地域森林計画対象民有林</a:t>
            </a:r>
          </a:p>
        </p:txBody>
      </p:sp>
      <p:sp>
        <p:nvSpPr>
          <p:cNvPr id="10263" name="テキスト ボックス 28"/>
          <p:cNvSpPr txBox="1">
            <a:spLocks noChangeArrowheads="1"/>
          </p:cNvSpPr>
          <p:nvPr/>
        </p:nvSpPr>
        <p:spPr bwMode="auto">
          <a:xfrm>
            <a:off x="6287558" y="4029075"/>
            <a:ext cx="1561571" cy="1200150"/>
          </a:xfrm>
          <a:prstGeom prst="rect">
            <a:avLst/>
          </a:prstGeom>
          <a:solidFill>
            <a:schemeClr val="bg1"/>
          </a:solidFill>
          <a:ln w="31750">
            <a:solidFill>
              <a:srgbClr val="7030A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800">
                <a:solidFill>
                  <a:srgbClr val="000000"/>
                </a:solidFill>
              </a:rPr>
              <a:t>国立公園</a:t>
            </a:r>
            <a:endParaRPr lang="en-US" altLang="ja-JP" sz="1800">
              <a:solidFill>
                <a:srgbClr val="000000"/>
              </a:solidFill>
            </a:endParaRPr>
          </a:p>
          <a:p>
            <a:pPr algn="ctr" eaLnBrk="1" hangingPunct="1">
              <a:spcBef>
                <a:spcPct val="0"/>
              </a:spcBef>
              <a:buFontTx/>
              <a:buNone/>
            </a:pPr>
            <a:r>
              <a:rPr lang="ja-JP" altLang="en-US" sz="1800">
                <a:solidFill>
                  <a:srgbClr val="000000"/>
                </a:solidFill>
              </a:rPr>
              <a:t>国定公園</a:t>
            </a:r>
            <a:endParaRPr lang="en-US" altLang="ja-JP" sz="1800">
              <a:solidFill>
                <a:srgbClr val="000000"/>
              </a:solidFill>
            </a:endParaRPr>
          </a:p>
          <a:p>
            <a:pPr algn="ctr" eaLnBrk="1" hangingPunct="1">
              <a:spcBef>
                <a:spcPct val="0"/>
              </a:spcBef>
              <a:buFontTx/>
              <a:buNone/>
            </a:pPr>
            <a:r>
              <a:rPr lang="ja-JP" altLang="en-US" sz="1800">
                <a:solidFill>
                  <a:srgbClr val="000000"/>
                </a:solidFill>
              </a:rPr>
              <a:t>都道府県立自然公園</a:t>
            </a:r>
          </a:p>
        </p:txBody>
      </p:sp>
      <p:sp>
        <p:nvSpPr>
          <p:cNvPr id="10264" name="テキスト ボックス 29"/>
          <p:cNvSpPr txBox="1">
            <a:spLocks noChangeArrowheads="1"/>
          </p:cNvSpPr>
          <p:nvPr/>
        </p:nvSpPr>
        <p:spPr bwMode="auto">
          <a:xfrm>
            <a:off x="7995313" y="3659188"/>
            <a:ext cx="1561571" cy="1570037"/>
          </a:xfrm>
          <a:prstGeom prst="rect">
            <a:avLst/>
          </a:prstGeom>
          <a:solidFill>
            <a:schemeClr val="bg1"/>
          </a:solidFill>
          <a:ln w="31750">
            <a:solidFill>
              <a:srgbClr val="92D050"/>
            </a:solidFill>
            <a:miter lim="800000"/>
            <a:headEnd/>
            <a:tailEnd/>
          </a:ln>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600">
                <a:solidFill>
                  <a:srgbClr val="000000"/>
                </a:solidFill>
              </a:rPr>
              <a:t>原生自然環境保全地域</a:t>
            </a:r>
            <a:endParaRPr lang="en-US" altLang="ja-JP" sz="1600">
              <a:solidFill>
                <a:srgbClr val="000000"/>
              </a:solidFill>
            </a:endParaRPr>
          </a:p>
          <a:p>
            <a:pPr algn="ctr" eaLnBrk="1" hangingPunct="1">
              <a:spcBef>
                <a:spcPct val="0"/>
              </a:spcBef>
              <a:buFontTx/>
              <a:buNone/>
            </a:pPr>
            <a:r>
              <a:rPr lang="ja-JP" altLang="en-US" sz="1600">
                <a:solidFill>
                  <a:srgbClr val="000000"/>
                </a:solidFill>
              </a:rPr>
              <a:t>自然環境保全地域</a:t>
            </a:r>
            <a:endParaRPr lang="en-US" altLang="ja-JP" sz="1600">
              <a:solidFill>
                <a:srgbClr val="000000"/>
              </a:solidFill>
            </a:endParaRPr>
          </a:p>
          <a:p>
            <a:pPr algn="ctr" eaLnBrk="1" hangingPunct="1">
              <a:spcBef>
                <a:spcPct val="0"/>
              </a:spcBef>
              <a:buFontTx/>
              <a:buNone/>
            </a:pPr>
            <a:r>
              <a:rPr lang="ja-JP" altLang="en-US" sz="1600">
                <a:solidFill>
                  <a:srgbClr val="000000"/>
                </a:solidFill>
              </a:rPr>
              <a:t>都道府県自然環境保全地域</a:t>
            </a:r>
          </a:p>
        </p:txBody>
      </p:sp>
      <p:sp>
        <p:nvSpPr>
          <p:cNvPr id="10265" name="下矢印 14"/>
          <p:cNvSpPr>
            <a:spLocks noChangeArrowheads="1"/>
          </p:cNvSpPr>
          <p:nvPr/>
        </p:nvSpPr>
        <p:spPr bwMode="auto">
          <a:xfrm>
            <a:off x="1286404" y="5300932"/>
            <a:ext cx="1164300" cy="358775"/>
          </a:xfrm>
          <a:prstGeom prst="downArrow">
            <a:avLst>
              <a:gd name="adj1" fmla="val 5000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0266" name="テキスト ボックス 15"/>
          <p:cNvSpPr txBox="1">
            <a:spLocks noChangeArrowheads="1"/>
          </p:cNvSpPr>
          <p:nvPr/>
        </p:nvSpPr>
        <p:spPr bwMode="auto">
          <a:xfrm>
            <a:off x="975122" y="5732732"/>
            <a:ext cx="226152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600">
                <a:solidFill>
                  <a:srgbClr val="000000"/>
                </a:solidFill>
              </a:rPr>
              <a:t>都市計画法関連法令</a:t>
            </a:r>
          </a:p>
        </p:txBody>
      </p:sp>
      <p:sp>
        <p:nvSpPr>
          <p:cNvPr id="10267" name="テキスト ボックス 17"/>
          <p:cNvSpPr txBox="1">
            <a:spLocks noChangeArrowheads="1"/>
          </p:cNvSpPr>
          <p:nvPr/>
        </p:nvSpPr>
        <p:spPr bwMode="auto">
          <a:xfrm>
            <a:off x="298018" y="2733683"/>
            <a:ext cx="67710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600">
                <a:solidFill>
                  <a:srgbClr val="000000"/>
                </a:solidFill>
              </a:rPr>
              <a:t>国土計画体系の中での</a:t>
            </a:r>
            <a:endParaRPr lang="en-US" altLang="ja-JP" sz="1600">
              <a:solidFill>
                <a:srgbClr val="000000"/>
              </a:solidFill>
            </a:endParaRPr>
          </a:p>
          <a:p>
            <a:pPr eaLnBrk="1" hangingPunct="1">
              <a:spcBef>
                <a:spcPct val="0"/>
              </a:spcBef>
              <a:buFontTx/>
              <a:buNone/>
            </a:pPr>
            <a:r>
              <a:rPr lang="ja-JP" altLang="en-US" sz="1600">
                <a:solidFill>
                  <a:srgbClr val="000000"/>
                </a:solidFill>
              </a:rPr>
              <a:t>都市計画の位置付け</a:t>
            </a:r>
            <a:endParaRPr lang="en-US" altLang="ja-JP" sz="1600">
              <a:solidFill>
                <a:srgbClr val="000000"/>
              </a:solidFill>
            </a:endParaRPr>
          </a:p>
        </p:txBody>
      </p:sp>
      <p:sp>
        <p:nvSpPr>
          <p:cNvPr id="10268" name="テキスト ボックス 23"/>
          <p:cNvSpPr txBox="1">
            <a:spLocks noChangeArrowheads="1"/>
          </p:cNvSpPr>
          <p:nvPr/>
        </p:nvSpPr>
        <p:spPr bwMode="auto">
          <a:xfrm>
            <a:off x="7984993" y="3300421"/>
            <a:ext cx="1559851" cy="3079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1400">
                <a:solidFill>
                  <a:srgbClr val="FFFFFF"/>
                </a:solidFill>
              </a:rPr>
              <a:t>自然環境保全法</a:t>
            </a:r>
          </a:p>
        </p:txBody>
      </p:sp>
      <p:sp>
        <p:nvSpPr>
          <p:cNvPr id="10269" name="テキスト ボックス 4"/>
          <p:cNvSpPr txBox="1">
            <a:spLocks noChangeArrowheads="1"/>
          </p:cNvSpPr>
          <p:nvPr/>
        </p:nvSpPr>
        <p:spPr bwMode="auto">
          <a:xfrm>
            <a:off x="3169576" y="5623194"/>
            <a:ext cx="6308196" cy="8302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600" dirty="0">
                <a:solidFill>
                  <a:srgbClr val="000000"/>
                </a:solidFill>
              </a:rPr>
              <a:t>・土地区画整理法　・都市公園法　・道路法　・河川法　・下水道法</a:t>
            </a:r>
            <a:endParaRPr lang="en-US" altLang="ja-JP" sz="1600" dirty="0">
              <a:solidFill>
                <a:srgbClr val="000000"/>
              </a:solidFill>
            </a:endParaRPr>
          </a:p>
          <a:p>
            <a:pPr eaLnBrk="1" hangingPunct="1">
              <a:spcBef>
                <a:spcPct val="0"/>
              </a:spcBef>
              <a:buFontTx/>
              <a:buNone/>
            </a:pPr>
            <a:r>
              <a:rPr lang="ja-JP" altLang="en-US" sz="1600" dirty="0">
                <a:solidFill>
                  <a:srgbClr val="000000"/>
                </a:solidFill>
              </a:rPr>
              <a:t>・景観法　・屋外広告物法　・建築基準法　・都市再生法　</a:t>
            </a:r>
            <a:endParaRPr lang="en-US" altLang="ja-JP" sz="1600" dirty="0">
              <a:solidFill>
                <a:srgbClr val="000000"/>
              </a:solidFill>
            </a:endParaRPr>
          </a:p>
          <a:p>
            <a:pPr eaLnBrk="1" hangingPunct="1">
              <a:spcBef>
                <a:spcPct val="0"/>
              </a:spcBef>
              <a:buFontTx/>
              <a:buNone/>
            </a:pPr>
            <a:r>
              <a:rPr lang="ja-JP" altLang="en-US" sz="1600" dirty="0">
                <a:solidFill>
                  <a:srgbClr val="000000"/>
                </a:solidFill>
              </a:rPr>
              <a:t>・流通業務市街地の整備に関する法律　　　　　　　　　　　　　など</a:t>
            </a:r>
          </a:p>
        </p:txBody>
      </p:sp>
      <p:sp>
        <p:nvSpPr>
          <p:cNvPr id="30" name="スライド番号プレースホルダ 2"/>
          <p:cNvSpPr>
            <a:spLocks noGrp="1"/>
          </p:cNvSpPr>
          <p:nvPr>
            <p:ph type="sldNum" sz="quarter" idx="12"/>
          </p:nvPr>
        </p:nvSpPr>
        <p:spPr>
          <a:xfrm>
            <a:off x="7594600" y="6581775"/>
            <a:ext cx="2311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9</a:t>
            </a:fld>
            <a:endParaRPr lang="en-US" altLang="ja-JP" sz="1400" dirty="0" smtClean="0">
              <a:solidFill>
                <a:prstClr val="black"/>
              </a:solidFill>
            </a:endParaRPr>
          </a:p>
        </p:txBody>
      </p:sp>
    </p:spTree>
    <p:extLst>
      <p:ext uri="{BB962C8B-B14F-4D97-AF65-F5344CB8AC3E}">
        <p14:creationId xmlns:p14="http://schemas.microsoft.com/office/powerpoint/2010/main" val="1849801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741231" y="752475"/>
            <a:ext cx="8420100" cy="731838"/>
          </a:xfrm>
        </p:spPr>
        <p:txBody>
          <a:bodyPr/>
          <a:lstStyle/>
          <a:p>
            <a:r>
              <a:rPr lang="ja-JP" altLang="en-US" sz="4000" smtClean="0"/>
              <a:t>都市計画法とは</a:t>
            </a:r>
          </a:p>
        </p:txBody>
      </p:sp>
      <p:sp>
        <p:nvSpPr>
          <p:cNvPr id="11267" name="コンテンツ プレースホルダー 2"/>
          <p:cNvSpPr>
            <a:spLocks noGrp="1"/>
          </p:cNvSpPr>
          <p:nvPr>
            <p:ph idx="1"/>
          </p:nvPr>
        </p:nvSpPr>
        <p:spPr>
          <a:xfrm>
            <a:off x="742950" y="1697041"/>
            <a:ext cx="8420100" cy="4827587"/>
          </a:xfrm>
        </p:spPr>
        <p:txBody>
          <a:bodyPr/>
          <a:lstStyle/>
          <a:p>
            <a:pPr marL="0" indent="0">
              <a:buFontTx/>
              <a:buNone/>
            </a:pPr>
            <a:r>
              <a:rPr lang="ja-JP" altLang="en-US" dirty="0" smtClean="0"/>
              <a:t>◇産業及び人口の都市への集中、市街地の無秩序な拡大等を背景に昭和</a:t>
            </a:r>
            <a:r>
              <a:rPr lang="en-US" altLang="ja-JP" dirty="0" smtClean="0"/>
              <a:t>43</a:t>
            </a:r>
            <a:r>
              <a:rPr lang="ja-JP" altLang="en-US" dirty="0" smtClean="0"/>
              <a:t>年に制定。</a:t>
            </a:r>
            <a:endParaRPr lang="en-US" altLang="ja-JP" dirty="0" smtClean="0"/>
          </a:p>
          <a:p>
            <a:pPr marL="0" indent="0">
              <a:buFontTx/>
              <a:buNone/>
            </a:pPr>
            <a:endParaRPr lang="en-US" altLang="ja-JP" sz="1800" dirty="0" smtClean="0"/>
          </a:p>
          <a:p>
            <a:pPr marL="0" indent="0">
              <a:buFontTx/>
              <a:buNone/>
            </a:pPr>
            <a:r>
              <a:rPr lang="ja-JP" altLang="en-US" dirty="0" smtClean="0"/>
              <a:t>◇土地利用や新たな建築物の造営に関してそれを規制する権限を法的に示した法律。</a:t>
            </a:r>
            <a:endParaRPr lang="en-US" altLang="ja-JP" dirty="0" smtClean="0"/>
          </a:p>
          <a:p>
            <a:pPr marL="0" indent="0">
              <a:buFontTx/>
              <a:buNone/>
            </a:pPr>
            <a:endParaRPr lang="en-US" altLang="ja-JP" sz="1800" dirty="0" smtClean="0"/>
          </a:p>
          <a:p>
            <a:pPr marL="0" indent="0">
              <a:buFontTx/>
              <a:buNone/>
            </a:pPr>
            <a:r>
              <a:rPr lang="ja-JP" altLang="en-US" dirty="0" smtClean="0"/>
              <a:t>・</a:t>
            </a:r>
            <a:r>
              <a:rPr lang="ja-JP" altLang="en-US" dirty="0" smtClean="0">
                <a:solidFill>
                  <a:schemeClr val="accent2"/>
                </a:solidFill>
              </a:rPr>
              <a:t>都市の健全な発展と秩序ある整備</a:t>
            </a:r>
            <a:r>
              <a:rPr lang="ja-JP" altLang="en-US" dirty="0" smtClean="0"/>
              <a:t>を図り、もって</a:t>
            </a:r>
            <a:r>
              <a:rPr lang="ja-JP" altLang="en-US" dirty="0" smtClean="0">
                <a:solidFill>
                  <a:srgbClr val="FF0000"/>
                </a:solidFill>
              </a:rPr>
              <a:t>国土の均衡ある発展</a:t>
            </a:r>
            <a:r>
              <a:rPr lang="ja-JP" altLang="en-US" dirty="0" smtClean="0"/>
              <a:t>と</a:t>
            </a:r>
            <a:r>
              <a:rPr lang="ja-JP" altLang="en-US" dirty="0" smtClean="0">
                <a:solidFill>
                  <a:srgbClr val="FF0000"/>
                </a:solidFill>
              </a:rPr>
              <a:t>公共の福祉の増進</a:t>
            </a:r>
            <a:r>
              <a:rPr lang="ja-JP" altLang="en-US" dirty="0" smtClean="0"/>
              <a:t>に寄与することを</a:t>
            </a:r>
            <a:r>
              <a:rPr lang="ja-JP" altLang="en-US" dirty="0" smtClean="0">
                <a:latin typeface="HG創英角ｺﾞｼｯｸUB" pitchFamily="49" charset="-128"/>
                <a:ea typeface="HG創英角ｺﾞｼｯｸUB" pitchFamily="49" charset="-128"/>
              </a:rPr>
              <a:t>目的とする</a:t>
            </a:r>
            <a:r>
              <a:rPr lang="ja-JP" altLang="en-US" dirty="0" smtClean="0"/>
              <a:t>（第１条）</a:t>
            </a:r>
            <a:endParaRPr lang="en-US" altLang="ja-JP" dirty="0" smtClean="0"/>
          </a:p>
          <a:p>
            <a:pPr marL="0" indent="0">
              <a:buFontTx/>
              <a:buNone/>
            </a:pPr>
            <a:endParaRPr lang="ja-JP" altLang="en-US" dirty="0" smtClean="0"/>
          </a:p>
        </p:txBody>
      </p:sp>
      <p:sp>
        <p:nvSpPr>
          <p:cNvPr id="11269" name="下矢印 4"/>
          <p:cNvSpPr>
            <a:spLocks noChangeArrowheads="1"/>
          </p:cNvSpPr>
          <p:nvPr/>
        </p:nvSpPr>
        <p:spPr bwMode="auto">
          <a:xfrm>
            <a:off x="4017433" y="2781300"/>
            <a:ext cx="1246850" cy="287338"/>
          </a:xfrm>
          <a:prstGeom prst="downArrow">
            <a:avLst>
              <a:gd name="adj1" fmla="val 50000"/>
              <a:gd name="adj2" fmla="val 50000"/>
            </a:avLst>
          </a:prstGeom>
          <a:solidFill>
            <a:srgbClr val="FFFF00"/>
          </a:solidFill>
          <a:ln w="12700" algn="ctr">
            <a:solidFill>
              <a:schemeClr val="tx1"/>
            </a:solidFill>
            <a:round/>
            <a:headEnd/>
            <a:tailEnd/>
          </a:ln>
        </p:spPr>
        <p:txBody>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3" name="テキスト ボックス 2"/>
          <p:cNvSpPr txBox="1"/>
          <p:nvPr/>
        </p:nvSpPr>
        <p:spPr>
          <a:xfrm>
            <a:off x="77391" y="71440"/>
            <a:ext cx="9711663"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10</a:t>
            </a:fld>
            <a:endParaRPr lang="en-US" altLang="ja-JP" sz="1400" dirty="0" smtClean="0">
              <a:solidFill>
                <a:prstClr val="black"/>
              </a:solidFill>
            </a:endParaRPr>
          </a:p>
        </p:txBody>
      </p:sp>
    </p:spTree>
    <p:extLst>
      <p:ext uri="{BB962C8B-B14F-4D97-AF65-F5344CB8AC3E}">
        <p14:creationId xmlns:p14="http://schemas.microsoft.com/office/powerpoint/2010/main" val="2929208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742950" y="609600"/>
            <a:ext cx="8420100" cy="731838"/>
          </a:xfrm>
        </p:spPr>
        <p:txBody>
          <a:bodyPr/>
          <a:lstStyle/>
          <a:p>
            <a:pPr eaLnBrk="1" hangingPunct="1"/>
            <a:r>
              <a:rPr lang="ja-JP" altLang="en-US" sz="4000" smtClean="0"/>
              <a:t>都市計画の意義</a:t>
            </a:r>
          </a:p>
        </p:txBody>
      </p:sp>
      <p:sp>
        <p:nvSpPr>
          <p:cNvPr id="12292" name="Rectangle 3"/>
          <p:cNvSpPr>
            <a:spLocks noGrp="1" noChangeArrowheads="1"/>
          </p:cNvSpPr>
          <p:nvPr>
            <p:ph type="body" idx="1"/>
          </p:nvPr>
        </p:nvSpPr>
        <p:spPr>
          <a:xfrm>
            <a:off x="741231" y="1557338"/>
            <a:ext cx="8420100" cy="1016000"/>
          </a:xfrm>
        </p:spPr>
        <p:txBody>
          <a:bodyPr/>
          <a:lstStyle/>
          <a:p>
            <a:pPr eaLnBrk="1" hangingPunct="1">
              <a:lnSpc>
                <a:spcPct val="90000"/>
              </a:lnSpc>
              <a:buFontTx/>
              <a:buNone/>
            </a:pPr>
            <a:r>
              <a:rPr lang="ja-JP" altLang="en-US" dirty="0" smtClean="0"/>
              <a:t>　都市活動を支えるため、相当の長期の</a:t>
            </a:r>
            <a:endParaRPr lang="en-US" altLang="ja-JP" dirty="0" smtClean="0"/>
          </a:p>
          <a:p>
            <a:pPr eaLnBrk="1" hangingPunct="1">
              <a:lnSpc>
                <a:spcPct val="90000"/>
              </a:lnSpc>
              <a:buFontTx/>
              <a:buNone/>
            </a:pPr>
            <a:r>
              <a:rPr lang="ja-JP" altLang="en-US" dirty="0" smtClean="0"/>
              <a:t>　見通しに立って</a:t>
            </a:r>
          </a:p>
        </p:txBody>
      </p:sp>
      <p:sp>
        <p:nvSpPr>
          <p:cNvPr id="12293" name="Text Box 4"/>
          <p:cNvSpPr txBox="1">
            <a:spLocks noChangeArrowheads="1"/>
          </p:cNvSpPr>
          <p:nvPr/>
        </p:nvSpPr>
        <p:spPr bwMode="auto">
          <a:xfrm>
            <a:off x="896012" y="2781304"/>
            <a:ext cx="8268758" cy="3540125"/>
          </a:xfrm>
          <a:prstGeom prst="rect">
            <a:avLst/>
          </a:prstGeom>
          <a:solidFill>
            <a:schemeClr val="hlink"/>
          </a:solidFill>
          <a:ln w="12700">
            <a:solidFill>
              <a:schemeClr val="tx1"/>
            </a:solidFill>
            <a:miter lim="800000"/>
            <a:headEnd/>
            <a:tailEnd/>
          </a:ln>
        </p:spPr>
        <p:txBody>
          <a:bodyPr>
            <a:spAutoFit/>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 typeface="Wingdings" pitchFamily="2" charset="2"/>
              <a:buChar char="p"/>
            </a:pPr>
            <a:r>
              <a:rPr lang="ja-JP" altLang="en-US" sz="2800">
                <a:solidFill>
                  <a:srgbClr val="000000"/>
                </a:solidFill>
                <a:latin typeface="HG創英角ｺﾞｼｯｸUB" pitchFamily="49" charset="-128"/>
                <a:ea typeface="HG創英角ｺﾞｼｯｸUB" pitchFamily="49" charset="-128"/>
              </a:rPr>
              <a:t>土地利用</a:t>
            </a:r>
            <a:r>
              <a:rPr lang="ja-JP" altLang="en-US" sz="2800">
                <a:solidFill>
                  <a:srgbClr val="000000"/>
                </a:solidFill>
              </a:rPr>
              <a:t>の面からの都市構造の枠組みを構築して、用途・機能の配分、密度等を定め</a:t>
            </a:r>
          </a:p>
          <a:p>
            <a:pPr eaLnBrk="1" hangingPunct="1">
              <a:spcBef>
                <a:spcPct val="50000"/>
              </a:spcBef>
              <a:buFont typeface="Wingdings" pitchFamily="2" charset="2"/>
              <a:buChar char="p"/>
            </a:pPr>
            <a:r>
              <a:rPr lang="ja-JP" altLang="en-US" sz="2800">
                <a:solidFill>
                  <a:srgbClr val="000000"/>
                </a:solidFill>
              </a:rPr>
              <a:t>必要な道路、公園、下水道等の</a:t>
            </a:r>
            <a:r>
              <a:rPr lang="ja-JP" altLang="en-US" sz="2800">
                <a:solidFill>
                  <a:srgbClr val="000000"/>
                </a:solidFill>
                <a:latin typeface="HG創英角ｺﾞｼｯｸUB" pitchFamily="49" charset="-128"/>
                <a:ea typeface="HG創英角ｺﾞｼｯｸUB" pitchFamily="49" charset="-128"/>
              </a:rPr>
              <a:t>都市施設</a:t>
            </a:r>
            <a:r>
              <a:rPr lang="ja-JP" altLang="en-US" sz="2800">
                <a:solidFill>
                  <a:srgbClr val="000000"/>
                </a:solidFill>
              </a:rPr>
              <a:t>の位置、規模等を定め</a:t>
            </a:r>
          </a:p>
          <a:p>
            <a:pPr eaLnBrk="1" hangingPunct="1">
              <a:spcBef>
                <a:spcPct val="50000"/>
              </a:spcBef>
              <a:buFont typeface="Wingdings" pitchFamily="2" charset="2"/>
              <a:buChar char="p"/>
            </a:pPr>
            <a:r>
              <a:rPr lang="ja-JP" altLang="en-US" sz="2800">
                <a:solidFill>
                  <a:srgbClr val="000000"/>
                </a:solidFill>
              </a:rPr>
              <a:t>これに基づく「土地利用制限」と「事業」により、調和のとれた市街地を作り上げる</a:t>
            </a:r>
            <a:r>
              <a:rPr lang="en-US" altLang="ja-JP" sz="2800">
                <a:solidFill>
                  <a:srgbClr val="000000"/>
                </a:solidFill>
              </a:rPr>
              <a:t/>
            </a:r>
            <a:br>
              <a:rPr lang="en-US" altLang="ja-JP" sz="2800">
                <a:solidFill>
                  <a:srgbClr val="000000"/>
                </a:solidFill>
              </a:rPr>
            </a:br>
            <a:r>
              <a:rPr lang="ja-JP" altLang="en-US" sz="2800">
                <a:solidFill>
                  <a:srgbClr val="000000"/>
                </a:solidFill>
              </a:rPr>
              <a:t>（</a:t>
            </a:r>
            <a:r>
              <a:rPr lang="ja-JP" altLang="en-US" sz="2800">
                <a:solidFill>
                  <a:srgbClr val="000000"/>
                </a:solidFill>
                <a:latin typeface="HG創英角ｺﾞｼｯｸUB" pitchFamily="49" charset="-128"/>
                <a:ea typeface="HG創英角ｺﾞｼｯｸUB" pitchFamily="49" charset="-128"/>
              </a:rPr>
              <a:t>市街地開発</a:t>
            </a:r>
            <a:r>
              <a:rPr lang="ja-JP" altLang="en-US" sz="2800">
                <a:solidFill>
                  <a:srgbClr val="000000"/>
                </a:solidFill>
              </a:rPr>
              <a:t>）</a:t>
            </a:r>
            <a:endParaRPr lang="en-US" altLang="ja-JP" sz="2800">
              <a:solidFill>
                <a:srgbClr val="000000"/>
              </a:solidFill>
            </a:endParaRP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8"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11</a:t>
            </a:fld>
            <a:endParaRPr lang="en-US" altLang="ja-JP" sz="1400" dirty="0" smtClean="0">
              <a:solidFill>
                <a:prstClr val="black"/>
              </a:solidFill>
            </a:endParaRPr>
          </a:p>
        </p:txBody>
      </p:sp>
    </p:spTree>
    <p:extLst>
      <p:ext uri="{BB962C8B-B14F-4D97-AF65-F5344CB8AC3E}">
        <p14:creationId xmlns:p14="http://schemas.microsoft.com/office/powerpoint/2010/main" val="179718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pic>
        <p:nvPicPr>
          <p:cNvPr id="13316" name="Picture 2" descr="P05-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91" y="692154"/>
            <a:ext cx="8203406"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左中かっこ 1"/>
          <p:cNvSpPr>
            <a:spLocks/>
          </p:cNvSpPr>
          <p:nvPr/>
        </p:nvSpPr>
        <p:spPr bwMode="auto">
          <a:xfrm>
            <a:off x="6201713" y="1052513"/>
            <a:ext cx="154781" cy="900112"/>
          </a:xfrm>
          <a:prstGeom prst="leftBrace">
            <a:avLst>
              <a:gd name="adj1" fmla="val 840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3318" name="テキスト ボックス 3"/>
          <p:cNvSpPr txBox="1">
            <a:spLocks noChangeArrowheads="1"/>
          </p:cNvSpPr>
          <p:nvPr/>
        </p:nvSpPr>
        <p:spPr bwMode="auto">
          <a:xfrm>
            <a:off x="6320394" y="1059131"/>
            <a:ext cx="159530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100">
                <a:solidFill>
                  <a:srgbClr val="000000"/>
                </a:solidFill>
              </a:rPr>
              <a:t>・用途地域</a:t>
            </a:r>
            <a:endParaRPr lang="en-US" altLang="ja-JP" sz="1100">
              <a:solidFill>
                <a:srgbClr val="000000"/>
              </a:solidFill>
            </a:endParaRPr>
          </a:p>
          <a:p>
            <a:pPr eaLnBrk="1" hangingPunct="1">
              <a:spcBef>
                <a:spcPct val="0"/>
              </a:spcBef>
              <a:buFontTx/>
              <a:buNone/>
            </a:pPr>
            <a:r>
              <a:rPr lang="ja-JP" altLang="en-US" sz="1100">
                <a:solidFill>
                  <a:srgbClr val="000000"/>
                </a:solidFill>
              </a:rPr>
              <a:t>・特別用途地区</a:t>
            </a:r>
            <a:endParaRPr lang="en-US" altLang="ja-JP" sz="1100">
              <a:solidFill>
                <a:srgbClr val="000000"/>
              </a:solidFill>
            </a:endParaRPr>
          </a:p>
          <a:p>
            <a:pPr eaLnBrk="1" hangingPunct="1">
              <a:spcBef>
                <a:spcPct val="0"/>
              </a:spcBef>
              <a:buFontTx/>
              <a:buNone/>
            </a:pPr>
            <a:r>
              <a:rPr lang="ja-JP" altLang="en-US" sz="1100">
                <a:solidFill>
                  <a:srgbClr val="000000"/>
                </a:solidFill>
              </a:rPr>
              <a:t>・高度利用地区</a:t>
            </a:r>
            <a:endParaRPr lang="en-US" altLang="ja-JP" sz="1100">
              <a:solidFill>
                <a:srgbClr val="000000"/>
              </a:solidFill>
            </a:endParaRPr>
          </a:p>
          <a:p>
            <a:pPr eaLnBrk="1" hangingPunct="1">
              <a:spcBef>
                <a:spcPct val="0"/>
              </a:spcBef>
              <a:buFontTx/>
              <a:buNone/>
            </a:pPr>
            <a:r>
              <a:rPr lang="ja-JP" altLang="en-US" sz="1100">
                <a:solidFill>
                  <a:srgbClr val="000000"/>
                </a:solidFill>
              </a:rPr>
              <a:t>・防火地域・準防火地域</a:t>
            </a:r>
            <a:endParaRPr lang="en-US" altLang="ja-JP" sz="1100">
              <a:solidFill>
                <a:srgbClr val="000000"/>
              </a:solidFill>
            </a:endParaRPr>
          </a:p>
          <a:p>
            <a:pPr eaLnBrk="1" hangingPunct="1">
              <a:spcBef>
                <a:spcPct val="0"/>
              </a:spcBef>
              <a:buFontTx/>
              <a:buNone/>
            </a:pPr>
            <a:r>
              <a:rPr lang="ja-JP" altLang="en-US" sz="1100">
                <a:solidFill>
                  <a:srgbClr val="000000"/>
                </a:solidFill>
              </a:rPr>
              <a:t>・景観地区など</a:t>
            </a:r>
          </a:p>
        </p:txBody>
      </p:sp>
      <p:sp>
        <p:nvSpPr>
          <p:cNvPr id="7" name="スライド番号プレースホルダ 2"/>
          <p:cNvSpPr>
            <a:spLocks noGrp="1"/>
          </p:cNvSpPr>
          <p:nvPr>
            <p:ph type="sldNum" sz="quarter" idx="12"/>
          </p:nvPr>
        </p:nvSpPr>
        <p:spPr>
          <a:xfrm>
            <a:off x="7594600" y="6581775"/>
            <a:ext cx="2311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12</a:t>
            </a:fld>
            <a:endParaRPr lang="en-US" altLang="ja-JP" sz="1400" dirty="0" smtClean="0">
              <a:solidFill>
                <a:prstClr val="black"/>
              </a:solidFill>
            </a:endParaRPr>
          </a:p>
        </p:txBody>
      </p:sp>
    </p:spTree>
    <p:extLst>
      <p:ext uri="{BB962C8B-B14F-4D97-AF65-F5344CB8AC3E}">
        <p14:creationId xmlns:p14="http://schemas.microsoft.com/office/powerpoint/2010/main" val="369919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7538" name="Group 2"/>
          <p:cNvGraphicFramePr>
            <a:graphicFrameLocks noGrp="1"/>
          </p:cNvGraphicFramePr>
          <p:nvPr/>
        </p:nvGraphicFramePr>
        <p:xfrm>
          <a:off x="975124" y="1081088"/>
          <a:ext cx="8189648" cy="5672456"/>
        </p:xfrm>
        <a:graphic>
          <a:graphicData uri="http://schemas.openxmlformats.org/drawingml/2006/table">
            <a:tbl>
              <a:tblPr/>
              <a:tblGrid>
                <a:gridCol w="3510094">
                  <a:extLst>
                    <a:ext uri="{9D8B030D-6E8A-4147-A177-3AD203B41FA5}">
                      <a16:colId xmlns:a16="http://schemas.microsoft.com/office/drawing/2014/main" val="20000"/>
                    </a:ext>
                  </a:extLst>
                </a:gridCol>
                <a:gridCol w="4679554">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１８６７</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明治維新</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3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１８６８～１９４５</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近代化</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１８８８（明治２１）</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１９１９（大正８）</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１９２３（大正１２）</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１９４１～４５（昭和１６～２０）</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東京市区改正条例</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（旧）都市計画法、市街地建築物法</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関東大震災　→特別都市計画法</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第二次世界大戦　</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１９４５～１９７５</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戦後復興～高度経済成長期</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03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１９４６ （昭和２１）</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smtClean="0">
                          <a:ln>
                            <a:noFill/>
                          </a:ln>
                          <a:solidFill>
                            <a:srgbClr val="FF0000"/>
                          </a:solidFill>
                          <a:effectLst/>
                          <a:latin typeface="Arial" charset="0"/>
                          <a:ea typeface="ＭＳ Ｐゴシック" charset="-128"/>
                        </a:rPr>
                        <a:t>　　</a:t>
                      </a:r>
                      <a:r>
                        <a:rPr kumimoji="1" lang="ja-JP" altLang="en-US" sz="1200" b="0" i="0" u="none" strike="noStrike" cap="none" normalizeH="0" baseline="0" smtClean="0">
                          <a:ln>
                            <a:noFill/>
                          </a:ln>
                          <a:solidFill>
                            <a:schemeClr val="tx1"/>
                          </a:solidFill>
                          <a:effectLst/>
                          <a:latin typeface="Arial" charset="0"/>
                          <a:ea typeface="ＭＳ Ｐゴシック" charset="-128"/>
                        </a:rPr>
                        <a:t>１９５０（昭和２５）</a:t>
                      </a:r>
                      <a:endParaRPr kumimoji="1" lang="ja-JP" altLang="en-US" sz="1200" b="1" i="0" u="none" strike="noStrike" cap="none" normalizeH="0" baseline="0" smtClean="0">
                        <a:ln>
                          <a:noFill/>
                        </a:ln>
                        <a:solidFill>
                          <a:srgbClr val="FF0000"/>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smtClean="0">
                          <a:ln>
                            <a:noFill/>
                          </a:ln>
                          <a:solidFill>
                            <a:srgbClr val="FF0000"/>
                          </a:solidFill>
                          <a:effectLst/>
                          <a:latin typeface="Arial" charset="0"/>
                          <a:ea typeface="ＭＳ Ｐゴシック" charset="-128"/>
                        </a:rPr>
                        <a:t>　　</a:t>
                      </a:r>
                      <a:r>
                        <a:rPr kumimoji="1" lang="ja-JP" altLang="en-US" sz="1200" b="0" i="0" u="none" strike="noStrike" cap="none" normalizeH="0" baseline="0" smtClean="0">
                          <a:ln>
                            <a:noFill/>
                          </a:ln>
                          <a:solidFill>
                            <a:schemeClr val="tx1"/>
                          </a:solidFill>
                          <a:effectLst/>
                          <a:latin typeface="Arial" charset="0"/>
                          <a:ea typeface="ＭＳ Ｐゴシック" charset="-128"/>
                        </a:rPr>
                        <a:t>１９６８（昭和４３）</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rgbClr val="FF0000"/>
                          </a:solidFill>
                          <a:effectLst/>
                          <a:latin typeface="Arial" charset="0"/>
                          <a:ea typeface="ＭＳ Ｐゴシック" charset="-128"/>
                        </a:rPr>
                        <a:t>　　</a:t>
                      </a:r>
                      <a:r>
                        <a:rPr kumimoji="1" lang="ja-JP" altLang="en-US" sz="1200" b="0" i="0" u="none" strike="noStrike" cap="none" normalizeH="0" baseline="0" dirty="0" smtClean="0">
                          <a:ln>
                            <a:noFill/>
                          </a:ln>
                          <a:solidFill>
                            <a:schemeClr val="tx1"/>
                          </a:solidFill>
                          <a:effectLst/>
                          <a:latin typeface="Arial" charset="0"/>
                          <a:ea typeface="ＭＳ Ｐゴシック" charset="-128"/>
                        </a:rPr>
                        <a:t>特別都市計画法</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rgbClr val="FF0000"/>
                          </a:solidFill>
                          <a:effectLst/>
                          <a:latin typeface="Arial" charset="0"/>
                          <a:ea typeface="ＭＳ Ｐゴシック" charset="-128"/>
                        </a:rPr>
                        <a:t>　　</a:t>
                      </a:r>
                      <a:r>
                        <a:rPr kumimoji="1" lang="ja-JP" altLang="en-US" sz="1200" b="0" i="0" u="none" strike="noStrike" cap="none" normalizeH="0" baseline="0" dirty="0" smtClean="0">
                          <a:ln>
                            <a:noFill/>
                          </a:ln>
                          <a:solidFill>
                            <a:schemeClr val="tx1"/>
                          </a:solidFill>
                          <a:effectLst/>
                          <a:latin typeface="Arial" charset="0"/>
                          <a:ea typeface="ＭＳ Ｐゴシック" charset="-128"/>
                        </a:rPr>
                        <a:t>建築基準法</a:t>
                      </a:r>
                      <a:endParaRPr kumimoji="1" lang="ja-JP" altLang="en-US" sz="1200" b="1" i="0" u="none" strike="noStrike" cap="none" normalizeH="0" baseline="0" dirty="0" smtClean="0">
                        <a:ln>
                          <a:noFill/>
                        </a:ln>
                        <a:solidFill>
                          <a:srgbClr val="FF0000"/>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rgbClr val="FF0000"/>
                          </a:solidFill>
                          <a:effectLst/>
                          <a:latin typeface="Arial" charset="0"/>
                          <a:ea typeface="ＭＳ Ｐゴシック" charset="-128"/>
                        </a:rPr>
                        <a:t>　　</a:t>
                      </a:r>
                      <a:r>
                        <a:rPr kumimoji="1" lang="ja-JP" altLang="en-US" sz="1200" b="0" i="0" u="none" strike="noStrike" cap="none" normalizeH="0" baseline="0" dirty="0" smtClean="0">
                          <a:ln>
                            <a:noFill/>
                          </a:ln>
                          <a:solidFill>
                            <a:schemeClr val="tx1"/>
                          </a:solidFill>
                          <a:effectLst/>
                          <a:latin typeface="Arial" charset="0"/>
                          <a:ea typeface="ＭＳ Ｐゴシック" charset="-128"/>
                        </a:rPr>
                        <a:t>（新）都市計画法</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１９７５～１９８５</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安定成長期</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１９８０（昭和５５）</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地区計画制度の創設</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6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１９８５～</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バブル経済とその崩壊</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１９９２（平成４）</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２０００（平成１２）</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２００２（平成１４）</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Arial" charset="0"/>
                        <a:ea typeface="ＭＳ Ｐゴシック"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２００４（平成１６）</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用地地域の細分化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都市計画区域マスタープランの義務化、</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線引きの選択制、準都市計画区域の創設</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都市計画提案制度の創設</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都市再生特別措置法</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景観法</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8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２００６～</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1" i="1" u="none" strike="noStrike" cap="none" normalizeH="0" baseline="0" smtClean="0">
                          <a:ln>
                            <a:noFill/>
                          </a:ln>
                          <a:solidFill>
                            <a:schemeClr val="tx1"/>
                          </a:solidFill>
                          <a:effectLst/>
                          <a:latin typeface="Arial" charset="0"/>
                          <a:ea typeface="ＭＳ Ｐゴシック" charset="-128"/>
                        </a:rPr>
                        <a:t>人口減少社会</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Arial" charset="0"/>
                          <a:ea typeface="ＭＳ Ｐゴシック" charset="-128"/>
                        </a:rPr>
                        <a:t>　　２００６（平成１８）</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charset="0"/>
                          <a:ea typeface="ＭＳ Ｐゴシック" charset="-128"/>
                        </a:rPr>
                        <a:t>　　大規模集客施設に係る立地規制の見直し</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6424" name="Text Box 40"/>
          <p:cNvSpPr txBox="1">
            <a:spLocks noChangeArrowheads="1"/>
          </p:cNvSpPr>
          <p:nvPr/>
        </p:nvSpPr>
        <p:spPr bwMode="auto">
          <a:xfrm>
            <a:off x="3475701" y="42864"/>
            <a:ext cx="5616840" cy="701675"/>
          </a:xfrm>
          <a:prstGeom prst="rect">
            <a:avLst/>
          </a:prstGeom>
          <a:noFill/>
          <a:ln w="9525">
            <a:noFill/>
            <a:miter lim="800000"/>
            <a:headEnd/>
            <a:tailEnd/>
          </a:ln>
        </p:spPr>
        <p:txBody>
          <a:bodyPr>
            <a:spAutoFit/>
          </a:bodyPr>
          <a:lstStyle/>
          <a:p>
            <a:pPr algn="r"/>
            <a:r>
              <a:rPr lang="ja-JP" altLang="en-US" sz="4000" b="0"/>
              <a:t>都市計画法制の沿革</a:t>
            </a:r>
          </a:p>
        </p:txBody>
      </p:sp>
      <p:sp>
        <p:nvSpPr>
          <p:cNvPr id="16425" name="Line 41"/>
          <p:cNvSpPr>
            <a:spLocks noChangeShapeType="1"/>
          </p:cNvSpPr>
          <p:nvPr/>
        </p:nvSpPr>
        <p:spPr bwMode="auto">
          <a:xfrm>
            <a:off x="428231" y="825500"/>
            <a:ext cx="9283435" cy="0"/>
          </a:xfrm>
          <a:prstGeom prst="line">
            <a:avLst/>
          </a:prstGeom>
          <a:noFill/>
          <a:ln w="57150">
            <a:solidFill>
              <a:srgbClr val="002060"/>
            </a:solidFill>
            <a:round/>
            <a:headEnd/>
            <a:tailEnd/>
          </a:ln>
        </p:spPr>
        <p:txBody>
          <a:bodyPr/>
          <a:lstStyle/>
          <a:p>
            <a:endParaRPr lang="ja-JP" altLang="en-US"/>
          </a:p>
        </p:txBody>
      </p:sp>
      <p:sp>
        <p:nvSpPr>
          <p:cNvPr id="16426" name="Rectangle 42"/>
          <p:cNvSpPr>
            <a:spLocks noChangeArrowheads="1"/>
          </p:cNvSpPr>
          <p:nvPr/>
        </p:nvSpPr>
        <p:spPr bwMode="auto">
          <a:xfrm>
            <a:off x="9398662" y="6524628"/>
            <a:ext cx="507338" cy="333375"/>
          </a:xfrm>
          <a:prstGeom prst="rect">
            <a:avLst/>
          </a:prstGeom>
          <a:noFill/>
          <a:ln w="38100">
            <a:noFill/>
            <a:prstDash val="dash"/>
            <a:miter lim="800000"/>
            <a:headEnd/>
            <a:tailEnd/>
          </a:ln>
        </p:spPr>
        <p:txBody>
          <a:bodyPr wrap="none" anchor="ctr"/>
          <a:lstStyle/>
          <a:p>
            <a:pPr algn="ctr"/>
            <a:fld id="{58C75988-3E87-4E35-8834-CEAC82C59539}" type="slidenum">
              <a:rPr lang="en-US" altLang="ja-JP" sz="1400" b="0"/>
              <a:pPr algn="ctr"/>
              <a:t>13</a:t>
            </a:fld>
            <a:endParaRPr lang="en-US" altLang="ja-JP" sz="1400" b="0"/>
          </a:p>
        </p:txBody>
      </p:sp>
    </p:spTree>
    <p:extLst>
      <p:ext uri="{BB962C8B-B14F-4D97-AF65-F5344CB8AC3E}">
        <p14:creationId xmlns:p14="http://schemas.microsoft.com/office/powerpoint/2010/main" val="3129482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val 2"/>
          <p:cNvSpPr>
            <a:spLocks noChangeArrowheads="1"/>
          </p:cNvSpPr>
          <p:nvPr/>
        </p:nvSpPr>
        <p:spPr bwMode="auto">
          <a:xfrm>
            <a:off x="6980636" y="4432300"/>
            <a:ext cx="2651919" cy="736600"/>
          </a:xfrm>
          <a:prstGeom prst="ellipse">
            <a:avLst/>
          </a:prstGeom>
          <a:solidFill>
            <a:srgbClr val="CCFFFF"/>
          </a:solidFill>
          <a:ln w="28575">
            <a:noFill/>
            <a:round/>
            <a:headEnd/>
            <a:tailEnd/>
          </a:ln>
        </p:spPr>
        <p:txBody>
          <a:bodyPr wrap="none" anchor="ctr"/>
          <a:lstStyle/>
          <a:p>
            <a:endParaRPr lang="ja-JP" altLang="en-US"/>
          </a:p>
        </p:txBody>
      </p:sp>
      <p:sp>
        <p:nvSpPr>
          <p:cNvPr id="11267" name="Oval 3"/>
          <p:cNvSpPr>
            <a:spLocks noChangeArrowheads="1"/>
          </p:cNvSpPr>
          <p:nvPr/>
        </p:nvSpPr>
        <p:spPr bwMode="auto">
          <a:xfrm>
            <a:off x="6980636" y="5484813"/>
            <a:ext cx="1248569" cy="736600"/>
          </a:xfrm>
          <a:prstGeom prst="ellipse">
            <a:avLst/>
          </a:prstGeom>
          <a:solidFill>
            <a:srgbClr val="CCFFFF"/>
          </a:solidFill>
          <a:ln w="28575">
            <a:noFill/>
            <a:round/>
            <a:headEnd/>
            <a:tailEnd/>
          </a:ln>
        </p:spPr>
        <p:txBody>
          <a:bodyPr wrap="none" anchor="ctr"/>
          <a:lstStyle/>
          <a:p>
            <a:endParaRPr lang="ja-JP" altLang="en-US"/>
          </a:p>
        </p:txBody>
      </p:sp>
      <p:sp>
        <p:nvSpPr>
          <p:cNvPr id="11268" name="Oval 4"/>
          <p:cNvSpPr>
            <a:spLocks noChangeArrowheads="1"/>
          </p:cNvSpPr>
          <p:nvPr/>
        </p:nvSpPr>
        <p:spPr bwMode="auto">
          <a:xfrm>
            <a:off x="8385706" y="5457825"/>
            <a:ext cx="1248569" cy="736600"/>
          </a:xfrm>
          <a:prstGeom prst="ellipse">
            <a:avLst/>
          </a:prstGeom>
          <a:solidFill>
            <a:srgbClr val="CCFFFF"/>
          </a:solidFill>
          <a:ln w="28575">
            <a:noFill/>
            <a:round/>
            <a:headEnd/>
            <a:tailEnd/>
          </a:ln>
        </p:spPr>
        <p:txBody>
          <a:bodyPr wrap="none" anchor="ctr"/>
          <a:lstStyle/>
          <a:p>
            <a:endParaRPr lang="ja-JP" altLang="en-US"/>
          </a:p>
        </p:txBody>
      </p:sp>
      <p:sp>
        <p:nvSpPr>
          <p:cNvPr id="11269" name="Oval 5"/>
          <p:cNvSpPr>
            <a:spLocks noChangeArrowheads="1"/>
          </p:cNvSpPr>
          <p:nvPr/>
        </p:nvSpPr>
        <p:spPr bwMode="auto">
          <a:xfrm>
            <a:off x="4017435" y="4432300"/>
            <a:ext cx="2651919" cy="736600"/>
          </a:xfrm>
          <a:prstGeom prst="ellipse">
            <a:avLst/>
          </a:prstGeom>
          <a:solidFill>
            <a:srgbClr val="CCFFFF"/>
          </a:solidFill>
          <a:ln w="28575">
            <a:noFill/>
            <a:round/>
            <a:headEnd/>
            <a:tailEnd/>
          </a:ln>
        </p:spPr>
        <p:txBody>
          <a:bodyPr wrap="none" anchor="ctr"/>
          <a:lstStyle/>
          <a:p>
            <a:endParaRPr lang="ja-JP" altLang="en-US"/>
          </a:p>
        </p:txBody>
      </p:sp>
      <p:sp>
        <p:nvSpPr>
          <p:cNvPr id="11270" name="Oval 6"/>
          <p:cNvSpPr>
            <a:spLocks noChangeArrowheads="1"/>
          </p:cNvSpPr>
          <p:nvPr/>
        </p:nvSpPr>
        <p:spPr bwMode="auto">
          <a:xfrm>
            <a:off x="975124" y="4432300"/>
            <a:ext cx="2651919" cy="736600"/>
          </a:xfrm>
          <a:prstGeom prst="ellipse">
            <a:avLst/>
          </a:prstGeom>
          <a:solidFill>
            <a:srgbClr val="CCFFFF"/>
          </a:solidFill>
          <a:ln w="28575">
            <a:noFill/>
            <a:round/>
            <a:headEnd/>
            <a:tailEnd/>
          </a:ln>
        </p:spPr>
        <p:txBody>
          <a:bodyPr wrap="none" anchor="ctr"/>
          <a:lstStyle/>
          <a:p>
            <a:endParaRPr lang="ja-JP" altLang="en-US"/>
          </a:p>
        </p:txBody>
      </p:sp>
      <p:sp>
        <p:nvSpPr>
          <p:cNvPr id="11271" name="Text Box 7"/>
          <p:cNvSpPr txBox="1">
            <a:spLocks noChangeArrowheads="1"/>
          </p:cNvSpPr>
          <p:nvPr/>
        </p:nvSpPr>
        <p:spPr bwMode="auto">
          <a:xfrm>
            <a:off x="951047" y="4529141"/>
            <a:ext cx="2698353" cy="646331"/>
          </a:xfrm>
          <a:prstGeom prst="rect">
            <a:avLst/>
          </a:prstGeom>
          <a:noFill/>
          <a:ln w="28575">
            <a:noFill/>
            <a:miter lim="800000"/>
            <a:headEnd/>
            <a:tailEnd/>
          </a:ln>
        </p:spPr>
        <p:txBody>
          <a:bodyPr>
            <a:spAutoFit/>
          </a:bodyPr>
          <a:lstStyle/>
          <a:p>
            <a:pPr algn="ctr">
              <a:spcBef>
                <a:spcPct val="50000"/>
              </a:spcBef>
            </a:pPr>
            <a:r>
              <a:rPr lang="ja-JP" altLang="en-US" b="0"/>
              <a:t>街路整備に重点を置いた施設設計</a:t>
            </a:r>
          </a:p>
        </p:txBody>
      </p:sp>
      <p:sp>
        <p:nvSpPr>
          <p:cNvPr id="11272" name="Rectangle 8"/>
          <p:cNvSpPr>
            <a:spLocks noChangeArrowheads="1"/>
          </p:cNvSpPr>
          <p:nvPr/>
        </p:nvSpPr>
        <p:spPr bwMode="auto">
          <a:xfrm>
            <a:off x="923528" y="1033463"/>
            <a:ext cx="2846255" cy="360362"/>
          </a:xfrm>
          <a:prstGeom prst="rect">
            <a:avLst/>
          </a:prstGeom>
          <a:solidFill>
            <a:schemeClr val="accent1"/>
          </a:solidFill>
          <a:ln w="9525">
            <a:solidFill>
              <a:schemeClr val="tx1"/>
            </a:solidFill>
            <a:miter lim="800000"/>
            <a:headEnd/>
            <a:tailEnd/>
          </a:ln>
        </p:spPr>
        <p:txBody>
          <a:bodyPr wrap="none" anchor="ctr"/>
          <a:lstStyle/>
          <a:p>
            <a:pPr algn="ctr"/>
            <a:r>
              <a:rPr lang="ja-JP" altLang="en-US" sz="1800"/>
              <a:t>市区改正条例（明２１）</a:t>
            </a:r>
          </a:p>
        </p:txBody>
      </p:sp>
      <p:sp>
        <p:nvSpPr>
          <p:cNvPr id="11273" name="Rectangle 9"/>
          <p:cNvSpPr>
            <a:spLocks noChangeArrowheads="1"/>
          </p:cNvSpPr>
          <p:nvPr/>
        </p:nvSpPr>
        <p:spPr bwMode="auto">
          <a:xfrm>
            <a:off x="3914246" y="1033463"/>
            <a:ext cx="2846256" cy="360362"/>
          </a:xfrm>
          <a:prstGeom prst="rect">
            <a:avLst/>
          </a:prstGeom>
          <a:solidFill>
            <a:schemeClr val="accent1"/>
          </a:solidFill>
          <a:ln w="9525">
            <a:solidFill>
              <a:schemeClr val="tx1"/>
            </a:solidFill>
            <a:miter lim="800000"/>
            <a:headEnd/>
            <a:tailEnd/>
          </a:ln>
        </p:spPr>
        <p:txBody>
          <a:bodyPr wrap="none" anchor="ctr"/>
          <a:lstStyle/>
          <a:p>
            <a:pPr algn="ctr"/>
            <a:r>
              <a:rPr lang="ja-JP" altLang="en-US" sz="1800"/>
              <a:t>旧都市計画法（大８）</a:t>
            </a:r>
          </a:p>
        </p:txBody>
      </p:sp>
      <p:sp>
        <p:nvSpPr>
          <p:cNvPr id="11274" name="Text Box 10"/>
          <p:cNvSpPr txBox="1">
            <a:spLocks noChangeArrowheads="1"/>
          </p:cNvSpPr>
          <p:nvPr/>
        </p:nvSpPr>
        <p:spPr bwMode="auto">
          <a:xfrm>
            <a:off x="238582" y="1604966"/>
            <a:ext cx="430887" cy="1368425"/>
          </a:xfrm>
          <a:prstGeom prst="rect">
            <a:avLst/>
          </a:prstGeom>
          <a:solidFill>
            <a:srgbClr val="FFFF99"/>
          </a:solidFill>
          <a:ln w="9525">
            <a:solidFill>
              <a:schemeClr val="tx1"/>
            </a:solidFill>
            <a:miter lim="800000"/>
            <a:headEnd/>
            <a:tailEnd/>
          </a:ln>
        </p:spPr>
        <p:txBody>
          <a:bodyPr vert="eaVert" anchor="ctr" anchorCtr="1">
            <a:spAutoFit/>
          </a:bodyPr>
          <a:lstStyle/>
          <a:p>
            <a:pPr>
              <a:spcBef>
                <a:spcPct val="50000"/>
              </a:spcBef>
            </a:pPr>
            <a:r>
              <a:rPr lang="ja-JP" altLang="en-US" sz="1600" dirty="0"/>
              <a:t>時代背景</a:t>
            </a:r>
          </a:p>
        </p:txBody>
      </p:sp>
      <p:sp>
        <p:nvSpPr>
          <p:cNvPr id="555019" name="Text Box 11"/>
          <p:cNvSpPr txBox="1">
            <a:spLocks noChangeArrowheads="1"/>
          </p:cNvSpPr>
          <p:nvPr/>
        </p:nvSpPr>
        <p:spPr bwMode="auto">
          <a:xfrm>
            <a:off x="896012" y="3395666"/>
            <a:ext cx="3042875" cy="646331"/>
          </a:xfrm>
          <a:prstGeom prst="rect">
            <a:avLst/>
          </a:prstGeom>
          <a:noFill/>
          <a:ln w="28575">
            <a:noFill/>
            <a:miter lim="800000"/>
            <a:headEnd/>
            <a:tailEnd/>
          </a:ln>
          <a:effectLst/>
        </p:spPr>
        <p:txBody>
          <a:bodyPr wrap="square">
            <a:spAutoFit/>
          </a:bodyPr>
          <a:lstStyle/>
          <a:p>
            <a:pPr>
              <a:spcBef>
                <a:spcPct val="50000"/>
              </a:spcBef>
              <a:buFont typeface="Wingdings" charset="2"/>
              <a:buChar char="Ø"/>
              <a:defRPr/>
            </a:pPr>
            <a:r>
              <a:rPr lang="ja-JP" altLang="en-US" b="0" dirty="0"/>
              <a:t>市区改正委員会において審議し、</a:t>
            </a:r>
            <a:r>
              <a:rPr lang="ja-JP" altLang="en-US" dirty="0">
                <a:solidFill>
                  <a:srgbClr val="008000"/>
                </a:solidFill>
                <a:effectLst>
                  <a:outerShdw blurRad="38100" dist="38100" dir="2700000" algn="tl">
                    <a:srgbClr val="C0C0C0"/>
                  </a:outerShdw>
                </a:effectLst>
              </a:rPr>
              <a:t>内務大臣が決定</a:t>
            </a:r>
          </a:p>
        </p:txBody>
      </p:sp>
      <p:sp>
        <p:nvSpPr>
          <p:cNvPr id="555020" name="Text Box 12"/>
          <p:cNvSpPr txBox="1">
            <a:spLocks noChangeArrowheads="1"/>
          </p:cNvSpPr>
          <p:nvPr/>
        </p:nvSpPr>
        <p:spPr bwMode="auto">
          <a:xfrm>
            <a:off x="3902208" y="3405190"/>
            <a:ext cx="2887530" cy="646331"/>
          </a:xfrm>
          <a:prstGeom prst="rect">
            <a:avLst/>
          </a:prstGeom>
          <a:noFill/>
          <a:ln w="28575">
            <a:noFill/>
            <a:miter lim="800000"/>
            <a:headEnd/>
            <a:tailEnd/>
          </a:ln>
          <a:effectLst/>
        </p:spPr>
        <p:txBody>
          <a:bodyPr>
            <a:spAutoFit/>
          </a:bodyPr>
          <a:lstStyle/>
          <a:p>
            <a:pPr>
              <a:spcBef>
                <a:spcPct val="50000"/>
              </a:spcBef>
              <a:buFont typeface="Wingdings" charset="2"/>
              <a:buChar char="Ø"/>
              <a:defRPr/>
            </a:pPr>
            <a:r>
              <a:rPr lang="ja-JP" altLang="en-US" b="0"/>
              <a:t>都市計画地方委員会の議を経て</a:t>
            </a:r>
            <a:r>
              <a:rPr lang="ja-JP" altLang="en-US">
                <a:solidFill>
                  <a:srgbClr val="008000"/>
                </a:solidFill>
                <a:effectLst>
                  <a:outerShdw blurRad="38100" dist="38100" dir="2700000" algn="tl">
                    <a:srgbClr val="C0C0C0"/>
                  </a:outerShdw>
                </a:effectLst>
              </a:rPr>
              <a:t>内務大臣が決定</a:t>
            </a:r>
          </a:p>
        </p:txBody>
      </p:sp>
      <p:sp>
        <p:nvSpPr>
          <p:cNvPr id="555021" name="Text Box 13"/>
          <p:cNvSpPr txBox="1">
            <a:spLocks noChangeArrowheads="1"/>
          </p:cNvSpPr>
          <p:nvPr/>
        </p:nvSpPr>
        <p:spPr bwMode="auto">
          <a:xfrm>
            <a:off x="6880887" y="3406775"/>
            <a:ext cx="3025113" cy="923330"/>
          </a:xfrm>
          <a:prstGeom prst="rect">
            <a:avLst/>
          </a:prstGeom>
          <a:noFill/>
          <a:ln w="28575">
            <a:noFill/>
            <a:miter lim="800000"/>
            <a:headEnd/>
            <a:tailEnd/>
          </a:ln>
          <a:effectLst/>
        </p:spPr>
        <p:txBody>
          <a:bodyPr wrap="square">
            <a:spAutoFit/>
          </a:bodyPr>
          <a:lstStyle/>
          <a:p>
            <a:pPr>
              <a:spcBef>
                <a:spcPct val="50000"/>
              </a:spcBef>
              <a:buFont typeface="Wingdings" charset="2"/>
              <a:buChar char="Ø"/>
              <a:defRPr/>
            </a:pPr>
            <a:r>
              <a:rPr lang="ja-JP" altLang="en-US" b="0" dirty="0"/>
              <a:t>公告・縦覧等の</a:t>
            </a:r>
            <a:r>
              <a:rPr lang="ja-JP" altLang="en-US" dirty="0">
                <a:solidFill>
                  <a:srgbClr val="FF3300"/>
                </a:solidFill>
                <a:effectLst>
                  <a:outerShdw blurRad="38100" dist="38100" dir="2700000" algn="tl">
                    <a:srgbClr val="C0C0C0"/>
                  </a:outerShdw>
                </a:effectLst>
              </a:rPr>
              <a:t>住民参加手続き</a:t>
            </a:r>
            <a:r>
              <a:rPr lang="ja-JP" altLang="en-US" b="0" dirty="0"/>
              <a:t>を経て</a:t>
            </a:r>
            <a:r>
              <a:rPr lang="ja-JP" altLang="en-US" dirty="0">
                <a:solidFill>
                  <a:srgbClr val="FF3300"/>
                </a:solidFill>
                <a:effectLst>
                  <a:outerShdw blurRad="38100" dist="38100" dir="2700000" algn="tl">
                    <a:srgbClr val="C0C0C0"/>
                  </a:outerShdw>
                </a:effectLst>
              </a:rPr>
              <a:t>都道府県・市町村等が決定</a:t>
            </a:r>
          </a:p>
        </p:txBody>
      </p:sp>
      <p:sp>
        <p:nvSpPr>
          <p:cNvPr id="11278" name="Text Box 14"/>
          <p:cNvSpPr txBox="1">
            <a:spLocks noChangeArrowheads="1"/>
          </p:cNvSpPr>
          <p:nvPr/>
        </p:nvSpPr>
        <p:spPr bwMode="auto">
          <a:xfrm>
            <a:off x="231703" y="3314703"/>
            <a:ext cx="430887" cy="917575"/>
          </a:xfrm>
          <a:prstGeom prst="rect">
            <a:avLst/>
          </a:prstGeom>
          <a:solidFill>
            <a:srgbClr val="CCFFCC"/>
          </a:solidFill>
          <a:ln w="9525">
            <a:solidFill>
              <a:schemeClr val="tx1"/>
            </a:solidFill>
            <a:miter lim="800000"/>
            <a:headEnd/>
            <a:tailEnd/>
          </a:ln>
        </p:spPr>
        <p:txBody>
          <a:bodyPr vert="eaVert" anchor="ctr" anchorCtr="1">
            <a:spAutoFit/>
          </a:bodyPr>
          <a:lstStyle/>
          <a:p>
            <a:pPr>
              <a:spcBef>
                <a:spcPct val="50000"/>
              </a:spcBef>
            </a:pPr>
            <a:r>
              <a:rPr lang="ja-JP" altLang="en-US" sz="1600" dirty="0"/>
              <a:t>計画手続</a:t>
            </a:r>
          </a:p>
        </p:txBody>
      </p:sp>
      <p:sp>
        <p:nvSpPr>
          <p:cNvPr id="11279" name="Text Box 15"/>
          <p:cNvSpPr txBox="1">
            <a:spLocks noChangeArrowheads="1"/>
          </p:cNvSpPr>
          <p:nvPr/>
        </p:nvSpPr>
        <p:spPr bwMode="auto">
          <a:xfrm>
            <a:off x="236394" y="4471988"/>
            <a:ext cx="430887" cy="2032000"/>
          </a:xfrm>
          <a:prstGeom prst="rect">
            <a:avLst/>
          </a:prstGeom>
          <a:solidFill>
            <a:srgbClr val="CCFFFF"/>
          </a:solidFill>
          <a:ln w="9525">
            <a:solidFill>
              <a:schemeClr val="tx1"/>
            </a:solidFill>
            <a:miter lim="800000"/>
            <a:headEnd/>
            <a:tailEnd/>
          </a:ln>
        </p:spPr>
        <p:txBody>
          <a:bodyPr vert="eaVert">
            <a:spAutoFit/>
          </a:bodyPr>
          <a:lstStyle/>
          <a:p>
            <a:pPr algn="ctr">
              <a:spcBef>
                <a:spcPct val="50000"/>
              </a:spcBef>
            </a:pPr>
            <a:r>
              <a:rPr lang="ja-JP" altLang="en-US" sz="1600"/>
              <a:t>制度の特徴</a:t>
            </a:r>
          </a:p>
        </p:txBody>
      </p:sp>
      <p:sp>
        <p:nvSpPr>
          <p:cNvPr id="11280" name="Text Box 16"/>
          <p:cNvSpPr txBox="1">
            <a:spLocks noChangeArrowheads="1"/>
          </p:cNvSpPr>
          <p:nvPr/>
        </p:nvSpPr>
        <p:spPr bwMode="auto">
          <a:xfrm>
            <a:off x="3897049" y="4521203"/>
            <a:ext cx="2887531" cy="646331"/>
          </a:xfrm>
          <a:prstGeom prst="rect">
            <a:avLst/>
          </a:prstGeom>
          <a:noFill/>
          <a:ln w="28575">
            <a:noFill/>
            <a:miter lim="800000"/>
            <a:headEnd/>
            <a:tailEnd/>
          </a:ln>
        </p:spPr>
        <p:txBody>
          <a:bodyPr>
            <a:spAutoFit/>
          </a:bodyPr>
          <a:lstStyle/>
          <a:p>
            <a:pPr algn="ctr">
              <a:spcBef>
                <a:spcPct val="50000"/>
              </a:spcBef>
            </a:pPr>
            <a:r>
              <a:rPr lang="ja-JP" altLang="en-US" b="0"/>
              <a:t>地域地区・事業を含む重要施設の計画</a:t>
            </a:r>
          </a:p>
        </p:txBody>
      </p:sp>
      <p:sp>
        <p:nvSpPr>
          <p:cNvPr id="11281" name="Text Box 17"/>
          <p:cNvSpPr txBox="1">
            <a:spLocks noChangeArrowheads="1"/>
          </p:cNvSpPr>
          <p:nvPr/>
        </p:nvSpPr>
        <p:spPr bwMode="auto">
          <a:xfrm>
            <a:off x="3938324" y="5143500"/>
            <a:ext cx="2887531" cy="457200"/>
          </a:xfrm>
          <a:prstGeom prst="rect">
            <a:avLst/>
          </a:prstGeom>
          <a:noFill/>
          <a:ln w="9525">
            <a:noFill/>
            <a:miter lim="800000"/>
            <a:headEnd/>
            <a:tailEnd/>
          </a:ln>
        </p:spPr>
        <p:txBody>
          <a:bodyPr>
            <a:spAutoFit/>
          </a:bodyPr>
          <a:lstStyle/>
          <a:p>
            <a:pPr algn="ctr">
              <a:spcBef>
                <a:spcPct val="50000"/>
              </a:spcBef>
            </a:pPr>
            <a:r>
              <a:rPr lang="ja-JP" altLang="en-US" sz="1200" b="0"/>
              <a:t>（</a:t>
            </a:r>
            <a:r>
              <a:rPr lang="en-US" altLang="ja-JP" sz="1200" b="0"/>
              <a:t>※</a:t>
            </a:r>
            <a:r>
              <a:rPr lang="ja-JP" altLang="en-US" sz="1200" b="0"/>
              <a:t>）地域地区の規制内容は「市街地建築物法」に規定</a:t>
            </a:r>
          </a:p>
        </p:txBody>
      </p:sp>
      <p:sp>
        <p:nvSpPr>
          <p:cNvPr id="11282" name="Text Box 18"/>
          <p:cNvSpPr txBox="1">
            <a:spLocks noChangeArrowheads="1"/>
          </p:cNvSpPr>
          <p:nvPr/>
        </p:nvSpPr>
        <p:spPr bwMode="auto">
          <a:xfrm>
            <a:off x="7250643" y="4546603"/>
            <a:ext cx="2092987" cy="646331"/>
          </a:xfrm>
          <a:prstGeom prst="rect">
            <a:avLst/>
          </a:prstGeom>
          <a:noFill/>
          <a:ln w="28575">
            <a:noFill/>
            <a:miter lim="800000"/>
            <a:headEnd/>
            <a:tailEnd/>
          </a:ln>
        </p:spPr>
        <p:txBody>
          <a:bodyPr>
            <a:spAutoFit/>
          </a:bodyPr>
          <a:lstStyle/>
          <a:p>
            <a:pPr algn="ctr">
              <a:spcBef>
                <a:spcPct val="50000"/>
              </a:spcBef>
            </a:pPr>
            <a:r>
              <a:rPr lang="ja-JP" altLang="en-US">
                <a:solidFill>
                  <a:srgbClr val="FF0000"/>
                </a:solidFill>
              </a:rPr>
              <a:t>区域区分・開発許可制度の導入</a:t>
            </a:r>
          </a:p>
        </p:txBody>
      </p:sp>
      <p:sp>
        <p:nvSpPr>
          <p:cNvPr id="11283" name="Text Box 19"/>
          <p:cNvSpPr txBox="1">
            <a:spLocks noChangeArrowheads="1"/>
          </p:cNvSpPr>
          <p:nvPr/>
        </p:nvSpPr>
        <p:spPr bwMode="auto">
          <a:xfrm>
            <a:off x="6825854" y="5562603"/>
            <a:ext cx="1482460" cy="646331"/>
          </a:xfrm>
          <a:prstGeom prst="rect">
            <a:avLst/>
          </a:prstGeom>
          <a:noFill/>
          <a:ln w="28575">
            <a:noFill/>
            <a:miter lim="800000"/>
            <a:headEnd/>
            <a:tailEnd/>
          </a:ln>
        </p:spPr>
        <p:txBody>
          <a:bodyPr>
            <a:spAutoFit/>
          </a:bodyPr>
          <a:lstStyle/>
          <a:p>
            <a:pPr algn="ctr">
              <a:spcBef>
                <a:spcPct val="50000"/>
              </a:spcBef>
            </a:pPr>
            <a:r>
              <a:rPr lang="ja-JP" altLang="en-US" b="0"/>
              <a:t>地方の権限の拡大</a:t>
            </a:r>
          </a:p>
        </p:txBody>
      </p:sp>
      <p:sp>
        <p:nvSpPr>
          <p:cNvPr id="11284" name="Text Box 20"/>
          <p:cNvSpPr txBox="1">
            <a:spLocks noChangeArrowheads="1"/>
          </p:cNvSpPr>
          <p:nvPr/>
        </p:nvSpPr>
        <p:spPr bwMode="auto">
          <a:xfrm>
            <a:off x="8416661" y="5548316"/>
            <a:ext cx="1191816" cy="646331"/>
          </a:xfrm>
          <a:prstGeom prst="rect">
            <a:avLst/>
          </a:prstGeom>
          <a:noFill/>
          <a:ln w="28575">
            <a:noFill/>
            <a:miter lim="800000"/>
            <a:headEnd/>
            <a:tailEnd/>
          </a:ln>
        </p:spPr>
        <p:txBody>
          <a:bodyPr>
            <a:spAutoFit/>
          </a:bodyPr>
          <a:lstStyle/>
          <a:p>
            <a:pPr algn="ctr">
              <a:spcBef>
                <a:spcPct val="50000"/>
              </a:spcBef>
            </a:pPr>
            <a:r>
              <a:rPr lang="ja-JP" altLang="en-US" b="0"/>
              <a:t>住民参加の拡大</a:t>
            </a:r>
          </a:p>
        </p:txBody>
      </p:sp>
      <p:sp>
        <p:nvSpPr>
          <p:cNvPr id="11285" name="Line 21"/>
          <p:cNvSpPr>
            <a:spLocks noChangeShapeType="1"/>
          </p:cNvSpPr>
          <p:nvPr/>
        </p:nvSpPr>
        <p:spPr bwMode="auto">
          <a:xfrm>
            <a:off x="299245" y="3252788"/>
            <a:ext cx="9439937" cy="0"/>
          </a:xfrm>
          <a:prstGeom prst="line">
            <a:avLst/>
          </a:prstGeom>
          <a:noFill/>
          <a:ln w="25400">
            <a:solidFill>
              <a:schemeClr val="tx1"/>
            </a:solidFill>
            <a:round/>
            <a:headEnd/>
            <a:tailEnd/>
          </a:ln>
        </p:spPr>
        <p:txBody>
          <a:bodyPr/>
          <a:lstStyle/>
          <a:p>
            <a:endParaRPr lang="ja-JP" altLang="en-US"/>
          </a:p>
        </p:txBody>
      </p:sp>
      <p:sp>
        <p:nvSpPr>
          <p:cNvPr id="11286" name="Line 22"/>
          <p:cNvSpPr>
            <a:spLocks noChangeShapeType="1"/>
          </p:cNvSpPr>
          <p:nvPr/>
        </p:nvSpPr>
        <p:spPr bwMode="auto">
          <a:xfrm>
            <a:off x="299245" y="4276725"/>
            <a:ext cx="9439937" cy="0"/>
          </a:xfrm>
          <a:prstGeom prst="line">
            <a:avLst/>
          </a:prstGeom>
          <a:noFill/>
          <a:ln w="25400">
            <a:solidFill>
              <a:schemeClr val="tx1"/>
            </a:solidFill>
            <a:round/>
            <a:headEnd/>
            <a:tailEnd/>
          </a:ln>
        </p:spPr>
        <p:txBody>
          <a:bodyPr/>
          <a:lstStyle/>
          <a:p>
            <a:endParaRPr lang="ja-JP" altLang="en-US"/>
          </a:p>
        </p:txBody>
      </p:sp>
      <p:grpSp>
        <p:nvGrpSpPr>
          <p:cNvPr id="2" name="Group 23"/>
          <p:cNvGrpSpPr>
            <a:grpSpLocks/>
          </p:cNvGrpSpPr>
          <p:nvPr/>
        </p:nvGrpSpPr>
        <p:grpSpPr bwMode="auto">
          <a:xfrm>
            <a:off x="3883291" y="5605463"/>
            <a:ext cx="2887531" cy="736600"/>
            <a:chOff x="2258" y="3385"/>
            <a:chExt cx="1679" cy="464"/>
          </a:xfrm>
        </p:grpSpPr>
        <p:sp>
          <p:nvSpPr>
            <p:cNvPr id="11305" name="Oval 24"/>
            <p:cNvSpPr>
              <a:spLocks noChangeArrowheads="1"/>
            </p:cNvSpPr>
            <p:nvPr/>
          </p:nvSpPr>
          <p:spPr bwMode="auto">
            <a:xfrm>
              <a:off x="2336" y="3385"/>
              <a:ext cx="1542" cy="464"/>
            </a:xfrm>
            <a:prstGeom prst="ellipse">
              <a:avLst/>
            </a:prstGeom>
            <a:solidFill>
              <a:srgbClr val="CCFFFF"/>
            </a:solidFill>
            <a:ln w="28575">
              <a:noFill/>
              <a:round/>
              <a:headEnd/>
              <a:tailEnd/>
            </a:ln>
          </p:spPr>
          <p:txBody>
            <a:bodyPr wrap="none" anchor="ctr"/>
            <a:lstStyle/>
            <a:p>
              <a:endParaRPr lang="ja-JP" altLang="en-US"/>
            </a:p>
          </p:txBody>
        </p:sp>
        <p:sp>
          <p:nvSpPr>
            <p:cNvPr id="11306" name="Text Box 25"/>
            <p:cNvSpPr txBox="1">
              <a:spLocks noChangeArrowheads="1"/>
            </p:cNvSpPr>
            <p:nvPr/>
          </p:nvSpPr>
          <p:spPr bwMode="auto">
            <a:xfrm>
              <a:off x="2258" y="3496"/>
              <a:ext cx="1679" cy="233"/>
            </a:xfrm>
            <a:prstGeom prst="rect">
              <a:avLst/>
            </a:prstGeom>
            <a:noFill/>
            <a:ln w="28575">
              <a:noFill/>
              <a:miter lim="800000"/>
              <a:headEnd/>
              <a:tailEnd/>
            </a:ln>
          </p:spPr>
          <p:txBody>
            <a:bodyPr>
              <a:spAutoFit/>
            </a:bodyPr>
            <a:lstStyle/>
            <a:p>
              <a:pPr algn="ctr">
                <a:spcBef>
                  <a:spcPct val="50000"/>
                </a:spcBef>
              </a:pPr>
              <a:r>
                <a:rPr lang="ja-JP" altLang="en-US" b="0"/>
                <a:t>法適用の全国拡大</a:t>
              </a:r>
            </a:p>
          </p:txBody>
        </p:sp>
      </p:grpSp>
      <p:sp>
        <p:nvSpPr>
          <p:cNvPr id="11288" name="Oval 26"/>
          <p:cNvSpPr>
            <a:spLocks noChangeArrowheads="1"/>
          </p:cNvSpPr>
          <p:nvPr/>
        </p:nvSpPr>
        <p:spPr bwMode="auto">
          <a:xfrm>
            <a:off x="975124" y="5576888"/>
            <a:ext cx="2651919" cy="736600"/>
          </a:xfrm>
          <a:prstGeom prst="ellipse">
            <a:avLst/>
          </a:prstGeom>
          <a:solidFill>
            <a:srgbClr val="CCFFFF"/>
          </a:solidFill>
          <a:ln w="28575">
            <a:noFill/>
            <a:round/>
            <a:headEnd/>
            <a:tailEnd/>
          </a:ln>
        </p:spPr>
        <p:txBody>
          <a:bodyPr wrap="none" anchor="ctr"/>
          <a:lstStyle/>
          <a:p>
            <a:endParaRPr lang="ja-JP" altLang="en-US"/>
          </a:p>
        </p:txBody>
      </p:sp>
      <p:sp>
        <p:nvSpPr>
          <p:cNvPr id="11289" name="Text Box 27"/>
          <p:cNvSpPr txBox="1">
            <a:spLocks noChangeArrowheads="1"/>
          </p:cNvSpPr>
          <p:nvPr/>
        </p:nvSpPr>
        <p:spPr bwMode="auto">
          <a:xfrm>
            <a:off x="1364602" y="5629278"/>
            <a:ext cx="1712107" cy="646331"/>
          </a:xfrm>
          <a:prstGeom prst="rect">
            <a:avLst/>
          </a:prstGeom>
          <a:noFill/>
          <a:ln w="28575">
            <a:noFill/>
            <a:miter lim="800000"/>
            <a:headEnd/>
            <a:tailEnd/>
          </a:ln>
        </p:spPr>
        <p:txBody>
          <a:bodyPr wrap="square">
            <a:spAutoFit/>
          </a:bodyPr>
          <a:lstStyle/>
          <a:p>
            <a:pPr algn="ctr">
              <a:spcBef>
                <a:spcPct val="50000"/>
              </a:spcBef>
            </a:pPr>
            <a:r>
              <a:rPr lang="ja-JP" altLang="en-US" b="0" dirty="0"/>
              <a:t>東京のほか、五大市に適用</a:t>
            </a:r>
          </a:p>
        </p:txBody>
      </p:sp>
      <p:sp>
        <p:nvSpPr>
          <p:cNvPr id="11290" name="AutoShape 28"/>
          <p:cNvSpPr>
            <a:spLocks noChangeArrowheads="1"/>
          </p:cNvSpPr>
          <p:nvPr/>
        </p:nvSpPr>
        <p:spPr bwMode="auto">
          <a:xfrm>
            <a:off x="933848" y="1441847"/>
            <a:ext cx="2803260" cy="1021556"/>
          </a:xfrm>
          <a:prstGeom prst="roundRect">
            <a:avLst>
              <a:gd name="adj" fmla="val 16667"/>
            </a:avLst>
          </a:prstGeom>
          <a:solidFill>
            <a:srgbClr val="FFFF99"/>
          </a:solidFill>
          <a:ln w="28575">
            <a:solidFill>
              <a:srgbClr val="FFFF00"/>
            </a:solidFill>
            <a:round/>
            <a:headEnd/>
            <a:tailEnd/>
          </a:ln>
        </p:spPr>
        <p:txBody>
          <a:bodyPr anchor="ctr">
            <a:spAutoFit/>
          </a:bodyPr>
          <a:lstStyle/>
          <a:p>
            <a:pPr>
              <a:spcBef>
                <a:spcPct val="50000"/>
              </a:spcBef>
              <a:buFont typeface="Wingdings" pitchFamily="2" charset="2"/>
              <a:buChar char="Ø"/>
            </a:pPr>
            <a:r>
              <a:rPr lang="ja-JP" altLang="en-US" b="0"/>
              <a:t>東京における伝染病や大火等の多様な都市問題の発生</a:t>
            </a:r>
          </a:p>
        </p:txBody>
      </p:sp>
      <p:sp>
        <p:nvSpPr>
          <p:cNvPr id="11291" name="AutoShape 29"/>
          <p:cNvSpPr>
            <a:spLocks noChangeArrowheads="1"/>
          </p:cNvSpPr>
          <p:nvPr/>
        </p:nvSpPr>
        <p:spPr bwMode="auto">
          <a:xfrm>
            <a:off x="947606" y="2462652"/>
            <a:ext cx="2774023" cy="715089"/>
          </a:xfrm>
          <a:prstGeom prst="roundRect">
            <a:avLst>
              <a:gd name="adj" fmla="val 16667"/>
            </a:avLst>
          </a:prstGeom>
          <a:solidFill>
            <a:srgbClr val="FFFF99"/>
          </a:solidFill>
          <a:ln w="28575">
            <a:solidFill>
              <a:srgbClr val="FFFF00"/>
            </a:solidFill>
            <a:round/>
            <a:headEnd/>
            <a:tailEnd/>
          </a:ln>
        </p:spPr>
        <p:txBody>
          <a:bodyPr anchor="ctr">
            <a:spAutoFit/>
          </a:bodyPr>
          <a:lstStyle/>
          <a:p>
            <a:pPr>
              <a:spcBef>
                <a:spcPct val="50000"/>
              </a:spcBef>
              <a:buFont typeface="Wingdings" pitchFamily="2" charset="2"/>
              <a:buChar char="Ø"/>
            </a:pPr>
            <a:r>
              <a:rPr lang="ja-JP" altLang="en-US" b="0"/>
              <a:t>近代国家としての体制整備の要請</a:t>
            </a:r>
          </a:p>
        </p:txBody>
      </p:sp>
      <p:sp>
        <p:nvSpPr>
          <p:cNvPr id="11292" name="AutoShape 30"/>
          <p:cNvSpPr>
            <a:spLocks noChangeArrowheads="1"/>
          </p:cNvSpPr>
          <p:nvPr/>
        </p:nvSpPr>
        <p:spPr bwMode="auto">
          <a:xfrm>
            <a:off x="3938325" y="1408510"/>
            <a:ext cx="2803260" cy="1021556"/>
          </a:xfrm>
          <a:prstGeom prst="roundRect">
            <a:avLst>
              <a:gd name="adj" fmla="val 16667"/>
            </a:avLst>
          </a:prstGeom>
          <a:solidFill>
            <a:srgbClr val="FFFF99"/>
          </a:solidFill>
          <a:ln w="28575">
            <a:solidFill>
              <a:srgbClr val="FFFF00"/>
            </a:solidFill>
            <a:round/>
            <a:headEnd/>
            <a:tailEnd/>
          </a:ln>
        </p:spPr>
        <p:txBody>
          <a:bodyPr anchor="ctr">
            <a:spAutoFit/>
          </a:bodyPr>
          <a:lstStyle/>
          <a:p>
            <a:pPr>
              <a:spcBef>
                <a:spcPct val="50000"/>
              </a:spcBef>
              <a:buFont typeface="Wingdings" pitchFamily="2" charset="2"/>
              <a:buChar char="Ø"/>
            </a:pPr>
            <a:r>
              <a:rPr lang="ja-JP" altLang="en-US" b="0"/>
              <a:t>大都市における人口流入に伴う住宅問題、保健衛生問題の発生</a:t>
            </a:r>
          </a:p>
        </p:txBody>
      </p:sp>
      <p:sp>
        <p:nvSpPr>
          <p:cNvPr id="11293" name="AutoShape 31"/>
          <p:cNvSpPr>
            <a:spLocks noChangeArrowheads="1"/>
          </p:cNvSpPr>
          <p:nvPr/>
        </p:nvSpPr>
        <p:spPr bwMode="auto">
          <a:xfrm>
            <a:off x="3965840" y="2504760"/>
            <a:ext cx="2746508" cy="408623"/>
          </a:xfrm>
          <a:prstGeom prst="roundRect">
            <a:avLst>
              <a:gd name="adj" fmla="val 16667"/>
            </a:avLst>
          </a:prstGeom>
          <a:solidFill>
            <a:srgbClr val="FFFF99"/>
          </a:solidFill>
          <a:ln w="28575">
            <a:solidFill>
              <a:srgbClr val="FFFF00"/>
            </a:solidFill>
            <a:round/>
            <a:headEnd/>
            <a:tailEnd/>
          </a:ln>
        </p:spPr>
        <p:txBody>
          <a:bodyPr anchor="ctr">
            <a:spAutoFit/>
          </a:bodyPr>
          <a:lstStyle/>
          <a:p>
            <a:pPr>
              <a:spcBef>
                <a:spcPct val="50000"/>
              </a:spcBef>
              <a:buFont typeface="Wingdings" pitchFamily="2" charset="2"/>
              <a:buChar char="Ø"/>
            </a:pPr>
            <a:r>
              <a:rPr lang="ja-JP" altLang="en-US" b="0"/>
              <a:t>近代産業の発展</a:t>
            </a:r>
          </a:p>
        </p:txBody>
      </p:sp>
      <p:sp>
        <p:nvSpPr>
          <p:cNvPr id="11294" name="AutoShape 32"/>
          <p:cNvSpPr>
            <a:spLocks noChangeArrowheads="1"/>
          </p:cNvSpPr>
          <p:nvPr/>
        </p:nvSpPr>
        <p:spPr bwMode="auto">
          <a:xfrm>
            <a:off x="6901524" y="1383824"/>
            <a:ext cx="2860013" cy="1634490"/>
          </a:xfrm>
          <a:prstGeom prst="roundRect">
            <a:avLst>
              <a:gd name="adj" fmla="val 16667"/>
            </a:avLst>
          </a:prstGeom>
          <a:solidFill>
            <a:srgbClr val="FFFF99"/>
          </a:solidFill>
          <a:ln w="28575">
            <a:solidFill>
              <a:srgbClr val="FFFF00"/>
            </a:solidFill>
            <a:round/>
            <a:headEnd/>
            <a:tailEnd/>
          </a:ln>
        </p:spPr>
        <p:txBody>
          <a:bodyPr anchor="ctr">
            <a:spAutoFit/>
          </a:bodyPr>
          <a:lstStyle/>
          <a:p>
            <a:pPr>
              <a:spcBef>
                <a:spcPct val="50000"/>
              </a:spcBef>
              <a:buFont typeface="Wingdings" pitchFamily="2" charset="2"/>
              <a:buChar char="Ø"/>
            </a:pPr>
            <a:r>
              <a:rPr lang="ja-JP" altLang="en-US" b="0"/>
              <a:t>高度成長を背景とする都市への人口流入に伴う都市内の環境悪化及び都市周辺地域における土地利用の混乱</a:t>
            </a:r>
          </a:p>
        </p:txBody>
      </p:sp>
      <p:sp>
        <p:nvSpPr>
          <p:cNvPr id="11295" name="Rectangle 33"/>
          <p:cNvSpPr>
            <a:spLocks noChangeArrowheads="1"/>
          </p:cNvSpPr>
          <p:nvPr/>
        </p:nvSpPr>
        <p:spPr bwMode="auto">
          <a:xfrm>
            <a:off x="975122" y="6323013"/>
            <a:ext cx="2497138" cy="457200"/>
          </a:xfrm>
          <a:prstGeom prst="rect">
            <a:avLst/>
          </a:prstGeom>
          <a:noFill/>
          <a:ln w="9525">
            <a:noFill/>
            <a:miter lim="800000"/>
            <a:headEnd/>
            <a:tailEnd/>
          </a:ln>
        </p:spPr>
        <p:txBody>
          <a:bodyPr>
            <a:spAutoFit/>
          </a:bodyPr>
          <a:lstStyle/>
          <a:p>
            <a:pPr algn="ctr"/>
            <a:r>
              <a:rPr lang="ja-JP" altLang="en-US" sz="1200" b="0"/>
              <a:t>（</a:t>
            </a:r>
            <a:r>
              <a:rPr lang="en-US" altLang="ja-JP" sz="1200" b="0"/>
              <a:t>※</a:t>
            </a:r>
            <a:r>
              <a:rPr lang="ja-JP" altLang="en-US" sz="1200" b="0"/>
              <a:t>）五大市：横浜、名古屋、</a:t>
            </a:r>
          </a:p>
          <a:p>
            <a:pPr algn="ctr"/>
            <a:r>
              <a:rPr lang="ja-JP" altLang="en-US" sz="1200" b="0"/>
              <a:t>京都、大阪、神戸</a:t>
            </a:r>
            <a:endParaRPr lang="ja-JP" altLang="en-US" sz="1800" b="0"/>
          </a:p>
        </p:txBody>
      </p:sp>
      <p:sp>
        <p:nvSpPr>
          <p:cNvPr id="11296" name="AutoShape 34"/>
          <p:cNvSpPr>
            <a:spLocks noChangeArrowheads="1"/>
          </p:cNvSpPr>
          <p:nvPr/>
        </p:nvSpPr>
        <p:spPr bwMode="auto">
          <a:xfrm>
            <a:off x="6917004" y="6178550"/>
            <a:ext cx="2837656" cy="592138"/>
          </a:xfrm>
          <a:prstGeom prst="bracketPair">
            <a:avLst>
              <a:gd name="adj" fmla="val 16667"/>
            </a:avLst>
          </a:prstGeom>
          <a:noFill/>
          <a:ln w="28575">
            <a:solidFill>
              <a:srgbClr val="FF0000"/>
            </a:solidFill>
            <a:round/>
            <a:headEnd/>
            <a:tailEnd/>
          </a:ln>
        </p:spPr>
        <p:txBody>
          <a:bodyPr anchor="ctr">
            <a:spAutoFit/>
          </a:bodyPr>
          <a:lstStyle/>
          <a:p>
            <a:pPr algn="ctr"/>
            <a:r>
              <a:rPr lang="ja-JP" altLang="en-US" sz="1400">
                <a:solidFill>
                  <a:srgbClr val="FF0000"/>
                </a:solidFill>
              </a:rPr>
              <a:t>今日の都市計画制度の</a:t>
            </a:r>
          </a:p>
          <a:p>
            <a:pPr algn="ctr"/>
            <a:r>
              <a:rPr lang="ja-JP" altLang="en-US" sz="1400">
                <a:solidFill>
                  <a:srgbClr val="FF0000"/>
                </a:solidFill>
              </a:rPr>
              <a:t>骨格の完成</a:t>
            </a:r>
          </a:p>
        </p:txBody>
      </p:sp>
      <p:sp>
        <p:nvSpPr>
          <p:cNvPr id="11297" name="Line 35"/>
          <p:cNvSpPr>
            <a:spLocks noChangeShapeType="1"/>
          </p:cNvSpPr>
          <p:nvPr/>
        </p:nvSpPr>
        <p:spPr bwMode="auto">
          <a:xfrm>
            <a:off x="804863" y="1017588"/>
            <a:ext cx="13758" cy="5727700"/>
          </a:xfrm>
          <a:prstGeom prst="line">
            <a:avLst/>
          </a:prstGeom>
          <a:noFill/>
          <a:ln w="25400">
            <a:solidFill>
              <a:schemeClr val="tx1"/>
            </a:solidFill>
            <a:round/>
            <a:headEnd/>
            <a:tailEnd/>
          </a:ln>
        </p:spPr>
        <p:txBody>
          <a:bodyPr/>
          <a:lstStyle/>
          <a:p>
            <a:endParaRPr lang="ja-JP" altLang="en-US"/>
          </a:p>
        </p:txBody>
      </p:sp>
      <p:sp>
        <p:nvSpPr>
          <p:cNvPr id="11298" name="Line 36"/>
          <p:cNvSpPr>
            <a:spLocks noChangeShapeType="1"/>
          </p:cNvSpPr>
          <p:nvPr/>
        </p:nvSpPr>
        <p:spPr bwMode="auto">
          <a:xfrm>
            <a:off x="3831697" y="1062038"/>
            <a:ext cx="29237" cy="5683250"/>
          </a:xfrm>
          <a:prstGeom prst="line">
            <a:avLst/>
          </a:prstGeom>
          <a:noFill/>
          <a:ln w="19050">
            <a:solidFill>
              <a:schemeClr val="tx1"/>
            </a:solidFill>
            <a:prstDash val="dash"/>
            <a:round/>
            <a:headEnd/>
            <a:tailEnd/>
          </a:ln>
        </p:spPr>
        <p:txBody>
          <a:bodyPr/>
          <a:lstStyle/>
          <a:p>
            <a:endParaRPr lang="ja-JP" altLang="en-US"/>
          </a:p>
        </p:txBody>
      </p:sp>
      <p:sp>
        <p:nvSpPr>
          <p:cNvPr id="11299" name="Line 37"/>
          <p:cNvSpPr>
            <a:spLocks noChangeShapeType="1"/>
          </p:cNvSpPr>
          <p:nvPr/>
        </p:nvSpPr>
        <p:spPr bwMode="auto">
          <a:xfrm>
            <a:off x="6825854" y="1003300"/>
            <a:ext cx="13758" cy="5741988"/>
          </a:xfrm>
          <a:prstGeom prst="line">
            <a:avLst/>
          </a:prstGeom>
          <a:noFill/>
          <a:ln w="19050">
            <a:solidFill>
              <a:schemeClr val="tx1"/>
            </a:solidFill>
            <a:prstDash val="dash"/>
            <a:round/>
            <a:headEnd/>
            <a:tailEnd/>
          </a:ln>
        </p:spPr>
        <p:txBody>
          <a:bodyPr/>
          <a:lstStyle/>
          <a:p>
            <a:endParaRPr lang="ja-JP" altLang="en-US"/>
          </a:p>
        </p:txBody>
      </p:sp>
      <p:sp>
        <p:nvSpPr>
          <p:cNvPr id="11300" name="Rectangle 39"/>
          <p:cNvSpPr>
            <a:spLocks noChangeArrowheads="1"/>
          </p:cNvSpPr>
          <p:nvPr/>
        </p:nvSpPr>
        <p:spPr bwMode="auto">
          <a:xfrm>
            <a:off x="6917002" y="1033463"/>
            <a:ext cx="2846256" cy="360362"/>
          </a:xfrm>
          <a:prstGeom prst="rect">
            <a:avLst/>
          </a:prstGeom>
          <a:solidFill>
            <a:schemeClr val="accent1"/>
          </a:solidFill>
          <a:ln w="9525">
            <a:solidFill>
              <a:schemeClr val="tx1"/>
            </a:solidFill>
            <a:miter lim="800000"/>
            <a:headEnd/>
            <a:tailEnd/>
          </a:ln>
        </p:spPr>
        <p:txBody>
          <a:bodyPr wrap="none" anchor="ctr"/>
          <a:lstStyle/>
          <a:p>
            <a:pPr algn="ctr"/>
            <a:r>
              <a:rPr lang="ja-JP" altLang="en-US" sz="1800"/>
              <a:t>（新）都市計画法（昭４３）</a:t>
            </a:r>
          </a:p>
        </p:txBody>
      </p:sp>
      <p:sp>
        <p:nvSpPr>
          <p:cNvPr id="11301" name="Line 40"/>
          <p:cNvSpPr>
            <a:spLocks noChangeShapeType="1"/>
          </p:cNvSpPr>
          <p:nvPr/>
        </p:nvSpPr>
        <p:spPr bwMode="auto">
          <a:xfrm>
            <a:off x="428231" y="825500"/>
            <a:ext cx="9283435" cy="0"/>
          </a:xfrm>
          <a:prstGeom prst="line">
            <a:avLst/>
          </a:prstGeom>
          <a:noFill/>
          <a:ln w="57150">
            <a:solidFill>
              <a:srgbClr val="002060"/>
            </a:solidFill>
            <a:round/>
            <a:headEnd/>
            <a:tailEnd/>
          </a:ln>
        </p:spPr>
        <p:txBody>
          <a:bodyPr/>
          <a:lstStyle/>
          <a:p>
            <a:endParaRPr lang="ja-JP" altLang="en-US"/>
          </a:p>
        </p:txBody>
      </p:sp>
      <p:sp>
        <p:nvSpPr>
          <p:cNvPr id="11302" name="Text Box 41"/>
          <p:cNvSpPr txBox="1">
            <a:spLocks noChangeArrowheads="1"/>
          </p:cNvSpPr>
          <p:nvPr/>
        </p:nvSpPr>
        <p:spPr bwMode="auto">
          <a:xfrm>
            <a:off x="1348317" y="120653"/>
            <a:ext cx="7047706" cy="701675"/>
          </a:xfrm>
          <a:prstGeom prst="rect">
            <a:avLst/>
          </a:prstGeom>
          <a:noFill/>
          <a:ln w="9525">
            <a:noFill/>
            <a:miter lim="800000"/>
            <a:headEnd/>
            <a:tailEnd/>
          </a:ln>
        </p:spPr>
        <p:txBody>
          <a:bodyPr>
            <a:spAutoFit/>
          </a:bodyPr>
          <a:lstStyle/>
          <a:p>
            <a:pPr algn="r"/>
            <a:r>
              <a:rPr lang="ja-JP" altLang="en-US" sz="4000" b="0"/>
              <a:t>都市計画法制の沿革　</a:t>
            </a:r>
          </a:p>
        </p:txBody>
      </p:sp>
      <p:sp>
        <p:nvSpPr>
          <p:cNvPr id="11304" name="Rectangle 43"/>
          <p:cNvSpPr>
            <a:spLocks noChangeArrowheads="1"/>
          </p:cNvSpPr>
          <p:nvPr/>
        </p:nvSpPr>
        <p:spPr bwMode="auto">
          <a:xfrm>
            <a:off x="9398662" y="6524628"/>
            <a:ext cx="507338" cy="333375"/>
          </a:xfrm>
          <a:prstGeom prst="rect">
            <a:avLst/>
          </a:prstGeom>
          <a:noFill/>
          <a:ln w="38100">
            <a:noFill/>
            <a:prstDash val="dash"/>
            <a:miter lim="800000"/>
            <a:headEnd/>
            <a:tailEnd/>
          </a:ln>
        </p:spPr>
        <p:txBody>
          <a:bodyPr wrap="none" anchor="ctr"/>
          <a:lstStyle/>
          <a:p>
            <a:pPr algn="ctr"/>
            <a:fld id="{EB7DEA32-41C3-41BB-ABDA-E6BB58FC9AC6}" type="slidenum">
              <a:rPr lang="en-US" altLang="ja-JP" sz="1400" b="0"/>
              <a:pPr algn="ctr"/>
              <a:t>14</a:t>
            </a:fld>
            <a:endParaRPr lang="en-US" altLang="ja-JP" sz="1400" b="0"/>
          </a:p>
        </p:txBody>
      </p:sp>
    </p:spTree>
    <p:extLst>
      <p:ext uri="{BB962C8B-B14F-4D97-AF65-F5344CB8AC3E}">
        <p14:creationId xmlns:p14="http://schemas.microsoft.com/office/powerpoint/2010/main" val="4290060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863454" y="1169988"/>
            <a:ext cx="2177256" cy="1406525"/>
          </a:xfrm>
          <a:prstGeom prst="rect">
            <a:avLst/>
          </a:prstGeom>
          <a:solidFill>
            <a:srgbClr val="FFFFFF"/>
          </a:solidFill>
          <a:ln w="25400">
            <a:solidFill>
              <a:srgbClr val="008000"/>
            </a:solidFill>
            <a:prstDash val="sysDot"/>
            <a:miter lim="800000"/>
            <a:headEnd/>
            <a:tailEnd/>
          </a:ln>
        </p:spPr>
        <p:txBody>
          <a:bodyPr lIns="36000" tIns="0" rIns="36000" bIns="36000"/>
          <a:lstStyle/>
          <a:p>
            <a:pPr marL="174625" indent="-174625" fontAlgn="ctr">
              <a:lnSpc>
                <a:spcPct val="120000"/>
              </a:lnSpc>
            </a:pPr>
            <a:r>
              <a:rPr lang="ja-JP" altLang="en-US" sz="1200">
                <a:latin typeface="ＭＳ Ｐゴシック" charset="-128"/>
              </a:rPr>
              <a:t>・</a:t>
            </a:r>
            <a:r>
              <a:rPr lang="ja-JP" altLang="en-US" sz="1400">
                <a:latin typeface="ＭＳ Ｐゴシック" charset="-128"/>
              </a:rPr>
              <a:t>大都市への人口流入に</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伴う住宅・保健衛生の問</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題</a:t>
            </a:r>
          </a:p>
          <a:p>
            <a:pPr marL="174625" indent="-174625" fontAlgn="ctr">
              <a:lnSpc>
                <a:spcPct val="120000"/>
              </a:lnSpc>
            </a:pPr>
            <a:r>
              <a:rPr lang="ja-JP" altLang="en-US" sz="1400">
                <a:latin typeface="ＭＳ Ｐゴシック" charset="-128"/>
              </a:rPr>
              <a:t>・近代産業の発展</a:t>
            </a:r>
          </a:p>
        </p:txBody>
      </p:sp>
      <p:sp>
        <p:nvSpPr>
          <p:cNvPr id="14339" name="Rectangle 5"/>
          <p:cNvSpPr>
            <a:spLocks noChangeArrowheads="1"/>
          </p:cNvSpPr>
          <p:nvPr/>
        </p:nvSpPr>
        <p:spPr bwMode="auto">
          <a:xfrm>
            <a:off x="596770" y="1166815"/>
            <a:ext cx="2177256" cy="1406525"/>
          </a:xfrm>
          <a:prstGeom prst="rect">
            <a:avLst/>
          </a:prstGeom>
          <a:solidFill>
            <a:srgbClr val="FFFFFF"/>
          </a:solidFill>
          <a:ln w="25400">
            <a:solidFill>
              <a:schemeClr val="tx1"/>
            </a:solidFill>
            <a:prstDash val="sysDot"/>
            <a:miter lim="800000"/>
            <a:headEnd/>
            <a:tailEnd/>
          </a:ln>
        </p:spPr>
        <p:txBody>
          <a:bodyPr lIns="36000" tIns="0" rIns="36000" bIns="36000"/>
          <a:lstStyle/>
          <a:p>
            <a:pPr marL="174625" indent="-174625" fontAlgn="ctr">
              <a:lnSpc>
                <a:spcPct val="120000"/>
              </a:lnSpc>
            </a:pPr>
            <a:r>
              <a:rPr lang="ja-JP" altLang="en-US" sz="1200">
                <a:latin typeface="ＭＳ Ｐゴシック" charset="-128"/>
              </a:rPr>
              <a:t>・</a:t>
            </a:r>
            <a:r>
              <a:rPr lang="ja-JP" altLang="en-US" sz="1400">
                <a:latin typeface="ＭＳ Ｐゴシック" charset="-128"/>
              </a:rPr>
              <a:t>東京における伝染病、大</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火災等の問題</a:t>
            </a:r>
          </a:p>
          <a:p>
            <a:pPr marL="174625" indent="-174625" fontAlgn="ctr">
              <a:lnSpc>
                <a:spcPct val="120000"/>
              </a:lnSpc>
            </a:pPr>
            <a:r>
              <a:rPr lang="ja-JP" altLang="en-US" sz="1400">
                <a:latin typeface="ＭＳ Ｐゴシック" charset="-128"/>
              </a:rPr>
              <a:t>・近代国家としての体制整備</a:t>
            </a:r>
          </a:p>
        </p:txBody>
      </p:sp>
      <p:sp>
        <p:nvSpPr>
          <p:cNvPr id="14340" name="AutoShape 6"/>
          <p:cNvSpPr>
            <a:spLocks noChangeArrowheads="1"/>
          </p:cNvSpPr>
          <p:nvPr/>
        </p:nvSpPr>
        <p:spPr bwMode="auto">
          <a:xfrm>
            <a:off x="583010" y="2687638"/>
            <a:ext cx="2263756" cy="1027112"/>
          </a:xfrm>
          <a:prstGeom prst="homePlate">
            <a:avLst>
              <a:gd name="adj" fmla="val 62540"/>
            </a:avLst>
          </a:prstGeom>
          <a:solidFill>
            <a:srgbClr val="FFFFFF"/>
          </a:solidFill>
          <a:ln w="9525">
            <a:solidFill>
              <a:schemeClr val="tx1"/>
            </a:solidFill>
            <a:miter lim="800000"/>
            <a:headEnd/>
            <a:tailEnd/>
          </a:ln>
        </p:spPr>
        <p:txBody>
          <a:bodyPr lIns="36000" tIns="36000" rIns="36000" bIns="36000"/>
          <a:lstStyle/>
          <a:p>
            <a:r>
              <a:rPr lang="en-US" altLang="ja-JP" dirty="0">
                <a:latin typeface="ＭＳ Ｐゴシック" charset="-128"/>
              </a:rPr>
              <a:t>1888</a:t>
            </a:r>
            <a:r>
              <a:rPr lang="ja-JP" altLang="en-US" dirty="0">
                <a:latin typeface="ＭＳ Ｐゴシック" charset="-128"/>
              </a:rPr>
              <a:t>（明治</a:t>
            </a:r>
            <a:r>
              <a:rPr lang="en-US" altLang="ja-JP" dirty="0">
                <a:latin typeface="ＭＳ Ｐゴシック" charset="-128"/>
              </a:rPr>
              <a:t>21</a:t>
            </a:r>
            <a:r>
              <a:rPr lang="ja-JP" altLang="en-US" dirty="0">
                <a:latin typeface="ＭＳ Ｐゴシック" charset="-128"/>
              </a:rPr>
              <a:t>年）</a:t>
            </a:r>
          </a:p>
          <a:p>
            <a:r>
              <a:rPr lang="ja-JP" altLang="en-US" dirty="0">
                <a:latin typeface="ＭＳ Ｐゴシック" charset="-128"/>
              </a:rPr>
              <a:t>東京市区</a:t>
            </a:r>
            <a:r>
              <a:rPr lang="ja-JP" altLang="en-US" dirty="0" smtClean="0">
                <a:latin typeface="ＭＳ Ｐゴシック" charset="-128"/>
              </a:rPr>
              <a:t>改正</a:t>
            </a:r>
            <a:endParaRPr lang="en-US" altLang="ja-JP" dirty="0" smtClean="0">
              <a:latin typeface="ＭＳ Ｐゴシック" charset="-128"/>
            </a:endParaRPr>
          </a:p>
          <a:p>
            <a:r>
              <a:rPr lang="ja-JP" altLang="en-US" dirty="0" smtClean="0">
                <a:latin typeface="ＭＳ Ｐゴシック" charset="-128"/>
              </a:rPr>
              <a:t>条例</a:t>
            </a:r>
            <a:endParaRPr lang="ja-JP" altLang="en-US" dirty="0">
              <a:latin typeface="ＭＳ Ｐゴシック" charset="-128"/>
            </a:endParaRPr>
          </a:p>
        </p:txBody>
      </p:sp>
      <p:sp>
        <p:nvSpPr>
          <p:cNvPr id="14341" name="Rectangle 7"/>
          <p:cNvSpPr>
            <a:spLocks noChangeArrowheads="1"/>
          </p:cNvSpPr>
          <p:nvPr/>
        </p:nvSpPr>
        <p:spPr bwMode="auto">
          <a:xfrm>
            <a:off x="2872054" y="2690816"/>
            <a:ext cx="2177256" cy="1023937"/>
          </a:xfrm>
          <a:prstGeom prst="rect">
            <a:avLst/>
          </a:prstGeom>
          <a:solidFill>
            <a:srgbClr val="CCFFCC"/>
          </a:solidFill>
          <a:ln w="9525">
            <a:solidFill>
              <a:schemeClr val="tx1"/>
            </a:solidFill>
            <a:miter lim="800000"/>
            <a:headEnd/>
            <a:tailEnd/>
          </a:ln>
        </p:spPr>
        <p:txBody>
          <a:bodyPr lIns="108000" tIns="0" rIns="0" bIns="0"/>
          <a:lstStyle/>
          <a:p>
            <a:pPr>
              <a:lnSpc>
                <a:spcPct val="110000"/>
              </a:lnSpc>
            </a:pPr>
            <a:r>
              <a:rPr lang="en-US" altLang="ja-JP" dirty="0">
                <a:latin typeface="ＭＳ Ｐゴシック" charset="-128"/>
              </a:rPr>
              <a:t>1919</a:t>
            </a:r>
            <a:r>
              <a:rPr lang="ja-JP" altLang="en-US" dirty="0">
                <a:latin typeface="ＭＳ Ｐゴシック" charset="-128"/>
              </a:rPr>
              <a:t>（大正</a:t>
            </a:r>
            <a:r>
              <a:rPr lang="en-US" altLang="ja-JP" dirty="0">
                <a:latin typeface="ＭＳ Ｐゴシック" charset="-128"/>
              </a:rPr>
              <a:t>8</a:t>
            </a:r>
            <a:r>
              <a:rPr lang="ja-JP" altLang="en-US" dirty="0">
                <a:latin typeface="ＭＳ Ｐゴシック" charset="-128"/>
              </a:rPr>
              <a:t>年）</a:t>
            </a:r>
          </a:p>
          <a:p>
            <a:pPr>
              <a:lnSpc>
                <a:spcPct val="110000"/>
              </a:lnSpc>
            </a:pPr>
            <a:r>
              <a:rPr lang="ja-JP" altLang="en-US" dirty="0">
                <a:latin typeface="ＭＳ Ｐゴシック" charset="-128"/>
              </a:rPr>
              <a:t>旧都市計画法</a:t>
            </a:r>
          </a:p>
        </p:txBody>
      </p:sp>
      <p:sp>
        <p:nvSpPr>
          <p:cNvPr id="14342" name="Rectangle 8"/>
          <p:cNvSpPr>
            <a:spLocks noChangeArrowheads="1"/>
          </p:cNvSpPr>
          <p:nvPr/>
        </p:nvSpPr>
        <p:spPr bwMode="auto">
          <a:xfrm>
            <a:off x="5107783" y="2690816"/>
            <a:ext cx="2177256" cy="1023937"/>
          </a:xfrm>
          <a:prstGeom prst="rect">
            <a:avLst/>
          </a:prstGeom>
          <a:solidFill>
            <a:srgbClr val="CCFFFF"/>
          </a:solidFill>
          <a:ln w="9525">
            <a:solidFill>
              <a:schemeClr val="tx1"/>
            </a:solidFill>
            <a:miter lim="800000"/>
            <a:headEnd/>
            <a:tailEnd/>
          </a:ln>
        </p:spPr>
        <p:txBody>
          <a:bodyPr lIns="108000" tIns="0" rIns="0" bIns="0"/>
          <a:lstStyle/>
          <a:p>
            <a:pPr>
              <a:lnSpc>
                <a:spcPct val="110000"/>
              </a:lnSpc>
            </a:pPr>
            <a:r>
              <a:rPr lang="en-US" altLang="ja-JP">
                <a:latin typeface="ＭＳ Ｐゴシック" charset="-128"/>
              </a:rPr>
              <a:t>1968</a:t>
            </a:r>
            <a:r>
              <a:rPr lang="ja-JP" altLang="en-US">
                <a:latin typeface="ＭＳ Ｐゴシック" charset="-128"/>
              </a:rPr>
              <a:t>（昭和</a:t>
            </a:r>
            <a:r>
              <a:rPr lang="en-US" altLang="ja-JP">
                <a:latin typeface="ＭＳ Ｐゴシック" charset="-128"/>
              </a:rPr>
              <a:t>43</a:t>
            </a:r>
            <a:r>
              <a:rPr lang="ja-JP" altLang="en-US">
                <a:latin typeface="ＭＳ Ｐゴシック" charset="-128"/>
              </a:rPr>
              <a:t>年）　</a:t>
            </a:r>
          </a:p>
          <a:p>
            <a:pPr>
              <a:lnSpc>
                <a:spcPct val="110000"/>
              </a:lnSpc>
            </a:pPr>
            <a:r>
              <a:rPr lang="ja-JP" altLang="en-US">
                <a:latin typeface="ＭＳ Ｐゴシック" charset="-128"/>
              </a:rPr>
              <a:t>新都市計画法</a:t>
            </a:r>
          </a:p>
        </p:txBody>
      </p:sp>
      <p:sp>
        <p:nvSpPr>
          <p:cNvPr id="14343" name="Rectangle 12"/>
          <p:cNvSpPr>
            <a:spLocks noChangeArrowheads="1"/>
          </p:cNvSpPr>
          <p:nvPr/>
        </p:nvSpPr>
        <p:spPr bwMode="auto">
          <a:xfrm>
            <a:off x="7340072" y="2684466"/>
            <a:ext cx="2178977" cy="1030287"/>
          </a:xfrm>
          <a:prstGeom prst="rect">
            <a:avLst/>
          </a:prstGeom>
          <a:solidFill>
            <a:srgbClr val="CCFFFF"/>
          </a:solidFill>
          <a:ln w="9525">
            <a:solidFill>
              <a:schemeClr val="tx1"/>
            </a:solidFill>
            <a:prstDash val="dash"/>
            <a:miter lim="800000"/>
            <a:headEnd/>
            <a:tailEnd/>
          </a:ln>
        </p:spPr>
        <p:txBody>
          <a:bodyPr lIns="108000" tIns="0" rIns="0" bIns="0"/>
          <a:lstStyle/>
          <a:p>
            <a:pPr>
              <a:lnSpc>
                <a:spcPct val="110000"/>
              </a:lnSpc>
            </a:pPr>
            <a:r>
              <a:rPr lang="en-US" altLang="ja-JP">
                <a:latin typeface="ＭＳ Ｐゴシック" charset="-128"/>
              </a:rPr>
              <a:t>1980</a:t>
            </a:r>
            <a:r>
              <a:rPr lang="ja-JP" altLang="en-US">
                <a:latin typeface="ＭＳ Ｐゴシック" charset="-128"/>
              </a:rPr>
              <a:t>（昭和</a:t>
            </a:r>
            <a:r>
              <a:rPr lang="en-US" altLang="ja-JP">
                <a:latin typeface="ＭＳ Ｐゴシック" charset="-128"/>
              </a:rPr>
              <a:t>55</a:t>
            </a:r>
            <a:r>
              <a:rPr lang="ja-JP" altLang="en-US">
                <a:latin typeface="ＭＳ Ｐゴシック" charset="-128"/>
              </a:rPr>
              <a:t>年）</a:t>
            </a:r>
          </a:p>
          <a:p>
            <a:pPr>
              <a:lnSpc>
                <a:spcPct val="110000"/>
              </a:lnSpc>
            </a:pPr>
            <a:r>
              <a:rPr lang="ja-JP" altLang="en-US">
                <a:latin typeface="ＭＳ Ｐゴシック" charset="-128"/>
              </a:rPr>
              <a:t>○地区計画制度</a:t>
            </a:r>
          </a:p>
        </p:txBody>
      </p:sp>
      <p:sp>
        <p:nvSpPr>
          <p:cNvPr id="14344" name="Rectangle 14"/>
          <p:cNvSpPr>
            <a:spLocks noChangeArrowheads="1"/>
          </p:cNvSpPr>
          <p:nvPr/>
        </p:nvSpPr>
        <p:spPr bwMode="auto">
          <a:xfrm>
            <a:off x="5104343" y="1169988"/>
            <a:ext cx="2178977" cy="1406525"/>
          </a:xfrm>
          <a:prstGeom prst="rect">
            <a:avLst/>
          </a:prstGeom>
          <a:solidFill>
            <a:srgbClr val="FFFFFF"/>
          </a:solidFill>
          <a:ln w="25400">
            <a:solidFill>
              <a:srgbClr val="0000FF"/>
            </a:solidFill>
            <a:prstDash val="sysDot"/>
            <a:miter lim="800000"/>
            <a:headEnd/>
            <a:tailEnd/>
          </a:ln>
        </p:spPr>
        <p:txBody>
          <a:bodyPr lIns="36000" tIns="0" rIns="36000" bIns="36000"/>
          <a:lstStyle/>
          <a:p>
            <a:pPr marL="174625" indent="-174625" fontAlgn="ctr">
              <a:lnSpc>
                <a:spcPct val="120000"/>
              </a:lnSpc>
            </a:pPr>
            <a:r>
              <a:rPr lang="ja-JP" altLang="en-US" sz="1400">
                <a:latin typeface="ＭＳ Ｐゴシック" charset="-128"/>
              </a:rPr>
              <a:t>・高度経済成長による都</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市への人口流入と、それ</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に伴う環境悪化、土地利</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用の混乱</a:t>
            </a:r>
          </a:p>
        </p:txBody>
      </p:sp>
      <p:sp>
        <p:nvSpPr>
          <p:cNvPr id="14345" name="Rectangle 15"/>
          <p:cNvSpPr>
            <a:spLocks noChangeArrowheads="1"/>
          </p:cNvSpPr>
          <p:nvPr/>
        </p:nvSpPr>
        <p:spPr bwMode="auto">
          <a:xfrm>
            <a:off x="7341791" y="1173163"/>
            <a:ext cx="2178976" cy="1404937"/>
          </a:xfrm>
          <a:prstGeom prst="rect">
            <a:avLst/>
          </a:prstGeom>
          <a:solidFill>
            <a:srgbClr val="FFFFFF"/>
          </a:solidFill>
          <a:ln w="25400">
            <a:solidFill>
              <a:srgbClr val="0000FF"/>
            </a:solidFill>
            <a:prstDash val="sysDot"/>
            <a:miter lim="800000"/>
            <a:headEnd/>
            <a:tailEnd/>
          </a:ln>
        </p:spPr>
        <p:txBody>
          <a:bodyPr lIns="36000" tIns="0" rIns="36000" bIns="36000"/>
          <a:lstStyle/>
          <a:p>
            <a:pPr marL="174625" indent="-174625" fontAlgn="ctr">
              <a:lnSpc>
                <a:spcPct val="120000"/>
              </a:lnSpc>
            </a:pPr>
            <a:r>
              <a:rPr lang="ja-JP" altLang="en-US" sz="1400">
                <a:latin typeface="ＭＳ Ｐゴシック" charset="-128"/>
              </a:rPr>
              <a:t>・地区環境に係わる住民</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主体のまちづくり活動の</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展開</a:t>
            </a:r>
          </a:p>
        </p:txBody>
      </p:sp>
      <p:sp>
        <p:nvSpPr>
          <p:cNvPr id="16404" name="Rectangle 20"/>
          <p:cNvSpPr>
            <a:spLocks noChangeArrowheads="1"/>
          </p:cNvSpPr>
          <p:nvPr/>
        </p:nvSpPr>
        <p:spPr bwMode="auto">
          <a:xfrm>
            <a:off x="589891" y="3821115"/>
            <a:ext cx="2177256" cy="2090737"/>
          </a:xfrm>
          <a:prstGeom prst="rect">
            <a:avLst/>
          </a:prstGeom>
          <a:solidFill>
            <a:srgbClr val="FFFFFF"/>
          </a:solidFill>
          <a:ln w="25400">
            <a:solidFill>
              <a:schemeClr val="tx1"/>
            </a:solidFill>
            <a:miter lim="800000"/>
            <a:headEnd/>
            <a:tailEnd/>
          </a:ln>
        </p:spPr>
        <p:txBody>
          <a:bodyPr lIns="36000" tIns="0" rIns="36000" bIns="36000"/>
          <a:lstStyle/>
          <a:p>
            <a:pPr fontAlgn="ctr">
              <a:lnSpc>
                <a:spcPct val="120000"/>
              </a:lnSpc>
              <a:defRPr/>
            </a:pPr>
            <a:endParaRPr lang="ja-JP" altLang="ja-JP" sz="1000">
              <a:latin typeface="+mj-ea"/>
              <a:ea typeface="+mj-ea"/>
            </a:endParaRPr>
          </a:p>
        </p:txBody>
      </p:sp>
      <p:sp>
        <p:nvSpPr>
          <p:cNvPr id="16405" name="Rectangle 21"/>
          <p:cNvSpPr>
            <a:spLocks noChangeArrowheads="1"/>
          </p:cNvSpPr>
          <p:nvPr/>
        </p:nvSpPr>
        <p:spPr bwMode="auto">
          <a:xfrm>
            <a:off x="5104343" y="3822700"/>
            <a:ext cx="2178977" cy="2089150"/>
          </a:xfrm>
          <a:prstGeom prst="rect">
            <a:avLst/>
          </a:prstGeom>
          <a:solidFill>
            <a:srgbClr val="FFFFFF"/>
          </a:solidFill>
          <a:ln w="25400">
            <a:solidFill>
              <a:srgbClr val="0000FF"/>
            </a:solidFill>
            <a:miter lim="800000"/>
            <a:headEnd/>
            <a:tailEnd/>
          </a:ln>
        </p:spPr>
        <p:txBody>
          <a:bodyPr lIns="36000" tIns="0" rIns="36000" bIns="36000"/>
          <a:lstStyle/>
          <a:p>
            <a:pPr fontAlgn="ctr">
              <a:lnSpc>
                <a:spcPct val="120000"/>
              </a:lnSpc>
              <a:defRPr/>
            </a:pPr>
            <a:endParaRPr lang="ja-JP" altLang="ja-JP" sz="1000">
              <a:latin typeface="+mj-ea"/>
              <a:ea typeface="+mj-ea"/>
            </a:endParaRPr>
          </a:p>
        </p:txBody>
      </p:sp>
      <p:sp>
        <p:nvSpPr>
          <p:cNvPr id="16406" name="Rectangle 22"/>
          <p:cNvSpPr>
            <a:spLocks noChangeArrowheads="1"/>
          </p:cNvSpPr>
          <p:nvPr/>
        </p:nvSpPr>
        <p:spPr bwMode="auto">
          <a:xfrm>
            <a:off x="7341791" y="3825878"/>
            <a:ext cx="2178976" cy="2085975"/>
          </a:xfrm>
          <a:prstGeom prst="rect">
            <a:avLst/>
          </a:prstGeom>
          <a:solidFill>
            <a:srgbClr val="FFFFFF"/>
          </a:solidFill>
          <a:ln w="25400">
            <a:solidFill>
              <a:srgbClr val="0000FF"/>
            </a:solidFill>
            <a:miter lim="800000"/>
            <a:headEnd/>
            <a:tailEnd/>
          </a:ln>
        </p:spPr>
        <p:txBody>
          <a:bodyPr lIns="36000" tIns="0" rIns="36000" bIns="36000"/>
          <a:lstStyle/>
          <a:p>
            <a:pPr fontAlgn="ctr">
              <a:lnSpc>
                <a:spcPct val="120000"/>
              </a:lnSpc>
              <a:defRPr/>
            </a:pPr>
            <a:endParaRPr lang="ja-JP" altLang="ja-JP" sz="1000">
              <a:latin typeface="+mj-ea"/>
              <a:ea typeface="+mj-ea"/>
            </a:endParaRPr>
          </a:p>
        </p:txBody>
      </p:sp>
      <p:pic>
        <p:nvPicPr>
          <p:cNvPr id="14349" name="Picture 27" descr="02049"/>
          <p:cNvPicPr>
            <a:picLocks noChangeAspect="1" noChangeArrowheads="1"/>
          </p:cNvPicPr>
          <p:nvPr/>
        </p:nvPicPr>
        <p:blipFill>
          <a:blip r:embed="rId3" cstate="print"/>
          <a:srcRect/>
          <a:stretch>
            <a:fillRect/>
          </a:stretch>
        </p:blipFill>
        <p:spPr bwMode="auto">
          <a:xfrm>
            <a:off x="784227" y="3870325"/>
            <a:ext cx="1757627" cy="1722438"/>
          </a:xfrm>
          <a:prstGeom prst="rect">
            <a:avLst/>
          </a:prstGeom>
          <a:noFill/>
          <a:ln w="9525">
            <a:noFill/>
            <a:miter lim="800000"/>
            <a:headEnd/>
            <a:tailEnd/>
          </a:ln>
        </p:spPr>
      </p:pic>
      <p:sp>
        <p:nvSpPr>
          <p:cNvPr id="14350" name="Text Box 28"/>
          <p:cNvSpPr txBox="1">
            <a:spLocks noChangeArrowheads="1"/>
          </p:cNvSpPr>
          <p:nvPr/>
        </p:nvSpPr>
        <p:spPr bwMode="auto">
          <a:xfrm>
            <a:off x="717154" y="5643566"/>
            <a:ext cx="1779984" cy="441325"/>
          </a:xfrm>
          <a:prstGeom prst="rect">
            <a:avLst/>
          </a:prstGeom>
          <a:noFill/>
          <a:ln w="9525">
            <a:noFill/>
            <a:miter lim="800000"/>
            <a:headEnd/>
            <a:tailEnd/>
          </a:ln>
        </p:spPr>
        <p:txBody>
          <a:bodyPr lIns="36000" tIns="36000" rIns="36000" bIns="36000"/>
          <a:lstStyle/>
          <a:p>
            <a:pPr marL="177800" indent="-177800" algn="ctr" fontAlgn="ctr">
              <a:spcBef>
                <a:spcPct val="50000"/>
              </a:spcBef>
            </a:pPr>
            <a:r>
              <a:rPr lang="ja-JP" altLang="en-US" sz="1100">
                <a:solidFill>
                  <a:srgbClr val="0D0D0D"/>
                </a:solidFill>
                <a:latin typeface="ＭＳ Ｐゴシック" charset="-128"/>
              </a:rPr>
              <a:t>千代田区　内幸町通り</a:t>
            </a:r>
          </a:p>
        </p:txBody>
      </p:sp>
      <p:pic>
        <p:nvPicPr>
          <p:cNvPr id="14351" name="Picture 29" descr="0602t_syusei07b"/>
          <p:cNvPicPr>
            <a:picLocks noChangeAspect="1" noChangeArrowheads="1"/>
          </p:cNvPicPr>
          <p:nvPr/>
        </p:nvPicPr>
        <p:blipFill>
          <a:blip r:embed="rId4" cstate="print"/>
          <a:srcRect t="3345" b="3345"/>
          <a:stretch>
            <a:fillRect/>
          </a:stretch>
        </p:blipFill>
        <p:spPr bwMode="auto">
          <a:xfrm>
            <a:off x="3056072" y="3916366"/>
            <a:ext cx="1785144" cy="1685925"/>
          </a:xfrm>
          <a:prstGeom prst="rect">
            <a:avLst/>
          </a:prstGeom>
          <a:noFill/>
          <a:ln w="9525">
            <a:noFill/>
            <a:miter lim="800000"/>
            <a:headEnd/>
            <a:tailEnd/>
          </a:ln>
        </p:spPr>
      </p:pic>
      <p:sp>
        <p:nvSpPr>
          <p:cNvPr id="14352" name="Text Box 30"/>
          <p:cNvSpPr txBox="1">
            <a:spLocks noChangeArrowheads="1"/>
          </p:cNvSpPr>
          <p:nvPr/>
        </p:nvSpPr>
        <p:spPr bwMode="auto">
          <a:xfrm>
            <a:off x="2933966" y="5619750"/>
            <a:ext cx="2062031" cy="242888"/>
          </a:xfrm>
          <a:prstGeom prst="rect">
            <a:avLst/>
          </a:prstGeom>
          <a:noFill/>
          <a:ln w="9525">
            <a:noFill/>
            <a:miter lim="800000"/>
            <a:headEnd/>
            <a:tailEnd/>
          </a:ln>
        </p:spPr>
        <p:txBody>
          <a:bodyPr lIns="36000" tIns="36000" rIns="36000" bIns="36000">
            <a:spAutoFit/>
          </a:bodyPr>
          <a:lstStyle/>
          <a:p>
            <a:pPr marL="177800" indent="-177800" algn="ctr" fontAlgn="ctr">
              <a:spcBef>
                <a:spcPct val="50000"/>
              </a:spcBef>
            </a:pPr>
            <a:r>
              <a:rPr lang="ja-JP" altLang="en-US" sz="1100">
                <a:solidFill>
                  <a:srgbClr val="0D0D0D"/>
                </a:solidFill>
                <a:latin typeface="ＭＳ Ｐゴシック" charset="-128"/>
              </a:rPr>
              <a:t>大田区京浜国道（震災復興）</a:t>
            </a:r>
          </a:p>
        </p:txBody>
      </p:sp>
      <p:pic>
        <p:nvPicPr>
          <p:cNvPr id="14353" name="Picture 31" descr="kibi_f"/>
          <p:cNvPicPr>
            <a:picLocks noChangeAspect="1" noChangeArrowheads="1"/>
          </p:cNvPicPr>
          <p:nvPr/>
        </p:nvPicPr>
        <p:blipFill>
          <a:blip r:embed="rId5" cstate="print"/>
          <a:srcRect/>
          <a:stretch>
            <a:fillRect/>
          </a:stretch>
        </p:blipFill>
        <p:spPr bwMode="auto">
          <a:xfrm>
            <a:off x="7377906" y="3994151"/>
            <a:ext cx="1322520" cy="1406525"/>
          </a:xfrm>
          <a:prstGeom prst="rect">
            <a:avLst/>
          </a:prstGeom>
          <a:noFill/>
          <a:ln w="9525">
            <a:noFill/>
            <a:miter lim="800000"/>
            <a:headEnd/>
            <a:tailEnd/>
          </a:ln>
        </p:spPr>
      </p:pic>
      <p:pic>
        <p:nvPicPr>
          <p:cNvPr id="14354" name="Picture 32" descr="topi028-9c"/>
          <p:cNvPicPr>
            <a:picLocks noChangeAspect="1" noChangeArrowheads="1"/>
          </p:cNvPicPr>
          <p:nvPr/>
        </p:nvPicPr>
        <p:blipFill>
          <a:blip r:embed="rId6" cstate="print"/>
          <a:srcRect/>
          <a:stretch>
            <a:fillRect/>
          </a:stretch>
        </p:blipFill>
        <p:spPr bwMode="auto">
          <a:xfrm>
            <a:off x="8346151" y="4443413"/>
            <a:ext cx="1162579" cy="1103312"/>
          </a:xfrm>
          <a:prstGeom prst="rect">
            <a:avLst/>
          </a:prstGeom>
          <a:noFill/>
          <a:ln w="9525">
            <a:noFill/>
            <a:miter lim="800000"/>
            <a:headEnd/>
            <a:tailEnd/>
          </a:ln>
        </p:spPr>
      </p:pic>
      <p:pic>
        <p:nvPicPr>
          <p:cNvPr id="14355" name="Picture 34" descr="sinyuri"/>
          <p:cNvPicPr>
            <a:picLocks noChangeAspect="1" noChangeArrowheads="1"/>
          </p:cNvPicPr>
          <p:nvPr/>
        </p:nvPicPr>
        <p:blipFill>
          <a:blip r:embed="rId7" cstate="print"/>
          <a:srcRect/>
          <a:stretch>
            <a:fillRect/>
          </a:stretch>
        </p:blipFill>
        <p:spPr bwMode="auto">
          <a:xfrm>
            <a:off x="5260845" y="3916363"/>
            <a:ext cx="1879732" cy="1612900"/>
          </a:xfrm>
          <a:prstGeom prst="rect">
            <a:avLst/>
          </a:prstGeom>
          <a:noFill/>
          <a:ln w="9525">
            <a:noFill/>
            <a:miter lim="800000"/>
            <a:headEnd/>
            <a:tailEnd/>
          </a:ln>
        </p:spPr>
      </p:pic>
      <p:sp>
        <p:nvSpPr>
          <p:cNvPr id="14356" name="Text Box 35"/>
          <p:cNvSpPr txBox="1">
            <a:spLocks noChangeArrowheads="1"/>
          </p:cNvSpPr>
          <p:nvPr/>
        </p:nvSpPr>
        <p:spPr bwMode="auto">
          <a:xfrm>
            <a:off x="5310717" y="5595941"/>
            <a:ext cx="1821260" cy="325437"/>
          </a:xfrm>
          <a:prstGeom prst="rect">
            <a:avLst/>
          </a:prstGeom>
          <a:noFill/>
          <a:ln w="9525">
            <a:noFill/>
            <a:miter lim="800000"/>
            <a:headEnd/>
            <a:tailEnd/>
          </a:ln>
        </p:spPr>
        <p:txBody>
          <a:bodyPr lIns="36000" tIns="36000" rIns="36000" bIns="36000">
            <a:spAutoFit/>
          </a:bodyPr>
          <a:lstStyle/>
          <a:p>
            <a:pPr marL="177800" indent="-177800" algn="ctr" fontAlgn="ctr">
              <a:lnSpc>
                <a:spcPct val="50000"/>
              </a:lnSpc>
              <a:spcBef>
                <a:spcPct val="50000"/>
              </a:spcBef>
            </a:pPr>
            <a:r>
              <a:rPr lang="ja-JP" altLang="en-US" sz="1100">
                <a:solidFill>
                  <a:srgbClr val="0D0D0D"/>
                </a:solidFill>
                <a:latin typeface="ＭＳ Ｐゴシック" charset="-128"/>
              </a:rPr>
              <a:t>新百合ヶ丘駅周辺</a:t>
            </a:r>
          </a:p>
          <a:p>
            <a:pPr marL="177800" indent="-177800" algn="ctr" fontAlgn="ctr">
              <a:lnSpc>
                <a:spcPct val="50000"/>
              </a:lnSpc>
              <a:spcBef>
                <a:spcPct val="50000"/>
              </a:spcBef>
            </a:pPr>
            <a:r>
              <a:rPr lang="ja-JP" altLang="en-US" sz="1100">
                <a:solidFill>
                  <a:srgbClr val="0D0D0D"/>
                </a:solidFill>
                <a:latin typeface="ＭＳ Ｐゴシック" charset="-128"/>
              </a:rPr>
              <a:t>（土地区画整理事業）</a:t>
            </a:r>
          </a:p>
        </p:txBody>
      </p:sp>
      <p:sp>
        <p:nvSpPr>
          <p:cNvPr id="16433" name="AutoShape 50"/>
          <p:cNvSpPr>
            <a:spLocks noChangeArrowheads="1"/>
          </p:cNvSpPr>
          <p:nvPr/>
        </p:nvSpPr>
        <p:spPr bwMode="auto">
          <a:xfrm rot="5400000">
            <a:off x="5092171" y="3586164"/>
            <a:ext cx="533400" cy="5654675"/>
          </a:xfrm>
          <a:prstGeom prst="triangle">
            <a:avLst>
              <a:gd name="adj" fmla="val 52341"/>
            </a:avLst>
          </a:prstGeom>
          <a:solidFill>
            <a:schemeClr val="accent2">
              <a:alpha val="50195"/>
            </a:schemeClr>
          </a:solidFill>
          <a:ln w="9525" algn="ctr">
            <a:noFill/>
            <a:miter lim="800000"/>
            <a:headEnd/>
            <a:tailEnd/>
          </a:ln>
        </p:spPr>
        <p:txBody>
          <a:bodyPr wrap="none" anchor="ctr"/>
          <a:lstStyle/>
          <a:p>
            <a:pPr>
              <a:defRPr/>
            </a:pPr>
            <a:endParaRPr lang="ja-JP" altLang="en-US" sz="1000">
              <a:latin typeface="+mj-ea"/>
              <a:ea typeface="+mj-ea"/>
            </a:endParaRPr>
          </a:p>
        </p:txBody>
      </p:sp>
      <p:sp>
        <p:nvSpPr>
          <p:cNvPr id="14358" name="Text Box 61"/>
          <p:cNvSpPr txBox="1">
            <a:spLocks noChangeArrowheads="1"/>
          </p:cNvSpPr>
          <p:nvPr/>
        </p:nvSpPr>
        <p:spPr bwMode="auto">
          <a:xfrm>
            <a:off x="7369310" y="5635625"/>
            <a:ext cx="2060310" cy="242888"/>
          </a:xfrm>
          <a:prstGeom prst="rect">
            <a:avLst/>
          </a:prstGeom>
          <a:noFill/>
          <a:ln w="9525">
            <a:noFill/>
            <a:miter lim="800000"/>
            <a:headEnd/>
            <a:tailEnd/>
          </a:ln>
        </p:spPr>
        <p:txBody>
          <a:bodyPr lIns="36000" tIns="36000" rIns="36000" bIns="36000">
            <a:spAutoFit/>
          </a:bodyPr>
          <a:lstStyle/>
          <a:p>
            <a:pPr marL="177800" indent="-177800" algn="ctr" fontAlgn="ctr">
              <a:spcBef>
                <a:spcPct val="50000"/>
              </a:spcBef>
            </a:pPr>
            <a:r>
              <a:rPr lang="ja-JP" altLang="en-US" sz="1100">
                <a:solidFill>
                  <a:srgbClr val="0D0D0D"/>
                </a:solidFill>
                <a:latin typeface="ＭＳ Ｐゴシック" charset="-128"/>
              </a:rPr>
              <a:t>地区計画</a:t>
            </a:r>
          </a:p>
        </p:txBody>
      </p:sp>
      <p:sp>
        <p:nvSpPr>
          <p:cNvPr id="14359" name="Text Box 62"/>
          <p:cNvSpPr txBox="1">
            <a:spLocks noChangeArrowheads="1"/>
          </p:cNvSpPr>
          <p:nvPr/>
        </p:nvSpPr>
        <p:spPr bwMode="auto">
          <a:xfrm>
            <a:off x="4328931" y="2132857"/>
            <a:ext cx="842698" cy="477054"/>
          </a:xfrm>
          <a:prstGeom prst="rect">
            <a:avLst/>
          </a:prstGeom>
          <a:noFill/>
          <a:ln w="9525">
            <a:noFill/>
            <a:miter lim="800000"/>
            <a:headEnd/>
            <a:tailEnd/>
          </a:ln>
        </p:spPr>
        <p:txBody>
          <a:bodyPr>
            <a:spAutoFit/>
          </a:bodyPr>
          <a:lstStyle/>
          <a:p>
            <a:pPr>
              <a:spcBef>
                <a:spcPct val="50000"/>
              </a:spcBef>
            </a:pPr>
            <a:r>
              <a:rPr lang="ja-JP" altLang="en-US" sz="1000" dirty="0">
                <a:solidFill>
                  <a:schemeClr val="tx2"/>
                </a:solidFill>
                <a:latin typeface="ＭＳ Ｐゴシック" charset="-128"/>
              </a:rPr>
              <a:t>震災復興</a:t>
            </a:r>
          </a:p>
          <a:p>
            <a:pPr>
              <a:spcBef>
                <a:spcPct val="50000"/>
              </a:spcBef>
            </a:pPr>
            <a:r>
              <a:rPr lang="ja-JP" altLang="en-US" sz="1000" dirty="0">
                <a:solidFill>
                  <a:schemeClr val="tx2"/>
                </a:solidFill>
                <a:latin typeface="ＭＳ Ｐゴシック" charset="-128"/>
              </a:rPr>
              <a:t>戦災復興</a:t>
            </a:r>
          </a:p>
        </p:txBody>
      </p:sp>
      <p:sp>
        <p:nvSpPr>
          <p:cNvPr id="16446" name="Rectangle 63"/>
          <p:cNvSpPr>
            <a:spLocks noChangeArrowheads="1"/>
          </p:cNvSpPr>
          <p:nvPr/>
        </p:nvSpPr>
        <p:spPr bwMode="auto">
          <a:xfrm>
            <a:off x="2863454" y="3822700"/>
            <a:ext cx="2177256" cy="2089150"/>
          </a:xfrm>
          <a:prstGeom prst="rect">
            <a:avLst/>
          </a:prstGeom>
          <a:noFill/>
          <a:ln w="25400">
            <a:solidFill>
              <a:srgbClr val="008000"/>
            </a:solidFill>
            <a:miter lim="800000"/>
            <a:headEnd/>
            <a:tailEnd/>
          </a:ln>
        </p:spPr>
        <p:txBody>
          <a:bodyPr lIns="36000" tIns="0" rIns="36000" bIns="36000"/>
          <a:lstStyle/>
          <a:p>
            <a:pPr fontAlgn="ctr">
              <a:lnSpc>
                <a:spcPct val="120000"/>
              </a:lnSpc>
              <a:defRPr/>
            </a:pPr>
            <a:endParaRPr lang="ja-JP" altLang="ja-JP" sz="1000">
              <a:latin typeface="+mj-ea"/>
              <a:ea typeface="+mj-ea"/>
            </a:endParaRPr>
          </a:p>
        </p:txBody>
      </p:sp>
      <p:sp>
        <p:nvSpPr>
          <p:cNvPr id="14361" name="Text Box 40"/>
          <p:cNvSpPr txBox="1">
            <a:spLocks noChangeArrowheads="1"/>
          </p:cNvSpPr>
          <p:nvPr/>
        </p:nvSpPr>
        <p:spPr bwMode="auto">
          <a:xfrm>
            <a:off x="3475701" y="42864"/>
            <a:ext cx="5616840" cy="701675"/>
          </a:xfrm>
          <a:prstGeom prst="rect">
            <a:avLst/>
          </a:prstGeom>
          <a:noFill/>
          <a:ln w="9525">
            <a:noFill/>
            <a:miter lim="800000"/>
            <a:headEnd/>
            <a:tailEnd/>
          </a:ln>
        </p:spPr>
        <p:txBody>
          <a:bodyPr>
            <a:spAutoFit/>
          </a:bodyPr>
          <a:lstStyle/>
          <a:p>
            <a:pPr algn="r"/>
            <a:r>
              <a:rPr lang="ja-JP" altLang="en-US" sz="4000" b="0" dirty="0"/>
              <a:t>都市計画法制の沿革</a:t>
            </a:r>
          </a:p>
        </p:txBody>
      </p:sp>
      <p:sp>
        <p:nvSpPr>
          <p:cNvPr id="14362" name="Line 41"/>
          <p:cNvSpPr>
            <a:spLocks noChangeShapeType="1"/>
          </p:cNvSpPr>
          <p:nvPr/>
        </p:nvSpPr>
        <p:spPr bwMode="auto">
          <a:xfrm>
            <a:off x="428231" y="825500"/>
            <a:ext cx="9283435" cy="0"/>
          </a:xfrm>
          <a:prstGeom prst="line">
            <a:avLst/>
          </a:prstGeom>
          <a:noFill/>
          <a:ln w="57150">
            <a:solidFill>
              <a:srgbClr val="002060"/>
            </a:solidFill>
            <a:round/>
            <a:headEnd/>
            <a:tailEnd/>
          </a:ln>
        </p:spPr>
        <p:txBody>
          <a:bodyPr/>
          <a:lstStyle/>
          <a:p>
            <a:endParaRPr lang="ja-JP" altLang="en-US"/>
          </a:p>
        </p:txBody>
      </p:sp>
      <p:sp>
        <p:nvSpPr>
          <p:cNvPr id="14363" name="Text Box 4"/>
          <p:cNvSpPr txBox="1">
            <a:spLocks noChangeArrowheads="1"/>
          </p:cNvSpPr>
          <p:nvPr/>
        </p:nvSpPr>
        <p:spPr bwMode="auto">
          <a:xfrm>
            <a:off x="182298" y="1282700"/>
            <a:ext cx="268288" cy="1187450"/>
          </a:xfrm>
          <a:prstGeom prst="rect">
            <a:avLst/>
          </a:prstGeom>
          <a:solidFill>
            <a:schemeClr val="accent2"/>
          </a:solidFill>
          <a:ln w="9525">
            <a:noFill/>
            <a:miter lim="800000"/>
            <a:headEnd/>
            <a:tailEnd/>
          </a:ln>
        </p:spPr>
        <p:txBody>
          <a:bodyPr vert="eaVert" lIns="36000" tIns="36000" rIns="36000" bIns="36000"/>
          <a:lstStyle/>
          <a:p>
            <a:pPr marL="177800" indent="-177800" algn="ctr" fontAlgn="ctr">
              <a:spcBef>
                <a:spcPct val="50000"/>
              </a:spcBef>
            </a:pPr>
            <a:r>
              <a:rPr lang="ja-JP" altLang="en-US" sz="1200">
                <a:solidFill>
                  <a:schemeClr val="bg1"/>
                </a:solidFill>
                <a:latin typeface="ＭＳ Ｐゴシック" charset="-128"/>
              </a:rPr>
              <a:t>社会背景</a:t>
            </a:r>
          </a:p>
        </p:txBody>
      </p:sp>
      <p:sp>
        <p:nvSpPr>
          <p:cNvPr id="14364" name="Text Box 38"/>
          <p:cNvSpPr txBox="1">
            <a:spLocks noChangeArrowheads="1"/>
          </p:cNvSpPr>
          <p:nvPr/>
        </p:nvSpPr>
        <p:spPr bwMode="auto">
          <a:xfrm>
            <a:off x="180579" y="2719391"/>
            <a:ext cx="299244" cy="962025"/>
          </a:xfrm>
          <a:prstGeom prst="rect">
            <a:avLst/>
          </a:prstGeom>
          <a:solidFill>
            <a:schemeClr val="accent2"/>
          </a:solidFill>
          <a:ln w="9525">
            <a:noFill/>
            <a:miter lim="800000"/>
            <a:headEnd/>
            <a:tailEnd/>
          </a:ln>
        </p:spPr>
        <p:txBody>
          <a:bodyPr vert="eaVert" lIns="36000" tIns="36000" rIns="36000" bIns="36000"/>
          <a:lstStyle/>
          <a:p>
            <a:pPr marL="177800" indent="-177800" algn="ctr" fontAlgn="ctr">
              <a:spcBef>
                <a:spcPct val="50000"/>
              </a:spcBef>
            </a:pPr>
            <a:r>
              <a:rPr lang="ja-JP" altLang="en-US" sz="1200">
                <a:solidFill>
                  <a:schemeClr val="bg1"/>
                </a:solidFill>
                <a:latin typeface="ＭＳ Ｐゴシック" charset="-128"/>
              </a:rPr>
              <a:t>制度　</a:t>
            </a:r>
          </a:p>
        </p:txBody>
      </p:sp>
      <p:sp>
        <p:nvSpPr>
          <p:cNvPr id="14365" name="Text Box 39"/>
          <p:cNvSpPr txBox="1">
            <a:spLocks noChangeArrowheads="1"/>
          </p:cNvSpPr>
          <p:nvPr/>
        </p:nvSpPr>
        <p:spPr bwMode="auto">
          <a:xfrm>
            <a:off x="206375" y="3811588"/>
            <a:ext cx="270008" cy="2043112"/>
          </a:xfrm>
          <a:prstGeom prst="rect">
            <a:avLst/>
          </a:prstGeom>
          <a:solidFill>
            <a:schemeClr val="accent2"/>
          </a:solidFill>
          <a:ln w="9525">
            <a:noFill/>
            <a:miter lim="800000"/>
            <a:headEnd/>
            <a:tailEnd/>
          </a:ln>
        </p:spPr>
        <p:txBody>
          <a:bodyPr vert="eaVert" lIns="36000" tIns="36000" rIns="36000" bIns="36000"/>
          <a:lstStyle/>
          <a:p>
            <a:pPr marL="177800" indent="-177800" algn="ctr" fontAlgn="ctr">
              <a:spcBef>
                <a:spcPct val="50000"/>
              </a:spcBef>
            </a:pPr>
            <a:r>
              <a:rPr lang="ja-JP" altLang="en-US" sz="1200">
                <a:solidFill>
                  <a:schemeClr val="bg1"/>
                </a:solidFill>
                <a:latin typeface="ＭＳ Ｐゴシック" charset="-128"/>
              </a:rPr>
              <a:t>内　容</a:t>
            </a:r>
          </a:p>
        </p:txBody>
      </p:sp>
      <p:sp>
        <p:nvSpPr>
          <p:cNvPr id="14366" name="Rectangle 43"/>
          <p:cNvSpPr>
            <a:spLocks noChangeArrowheads="1"/>
          </p:cNvSpPr>
          <p:nvPr/>
        </p:nvSpPr>
        <p:spPr bwMode="auto">
          <a:xfrm>
            <a:off x="9398662" y="6524628"/>
            <a:ext cx="507338" cy="333375"/>
          </a:xfrm>
          <a:prstGeom prst="rect">
            <a:avLst/>
          </a:prstGeom>
          <a:noFill/>
          <a:ln w="38100">
            <a:noFill/>
            <a:prstDash val="dash"/>
            <a:miter lim="800000"/>
            <a:headEnd/>
            <a:tailEnd/>
          </a:ln>
        </p:spPr>
        <p:txBody>
          <a:bodyPr wrap="none" anchor="ctr"/>
          <a:lstStyle/>
          <a:p>
            <a:pPr algn="ctr"/>
            <a:fld id="{42375B89-0115-45BB-AC52-AD30D5BAA1AF}" type="slidenum">
              <a:rPr lang="en-US" altLang="ja-JP" sz="1400" b="0"/>
              <a:pPr algn="ctr"/>
              <a:t>15</a:t>
            </a:fld>
            <a:endParaRPr lang="en-US" altLang="ja-JP" sz="1400" b="0"/>
          </a:p>
        </p:txBody>
      </p:sp>
    </p:spTree>
    <p:extLst>
      <p:ext uri="{BB962C8B-B14F-4D97-AF65-F5344CB8AC3E}">
        <p14:creationId xmlns:p14="http://schemas.microsoft.com/office/powerpoint/2010/main" val="970336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 3"/>
          <p:cNvSpPr>
            <a:spLocks noGrp="1"/>
          </p:cNvSpPr>
          <p:nvPr>
            <p:ph type="sldNum" sz="quarter" idx="12"/>
          </p:nvPr>
        </p:nvSpPr>
        <p:spPr>
          <a:xfrm>
            <a:off x="7212808" y="3436941"/>
            <a:ext cx="2536693" cy="947737"/>
          </a:xfrm>
          <a:noFill/>
        </p:spPr>
        <p:txBody>
          <a:bodyPr/>
          <a:lstStyle/>
          <a:p>
            <a:fld id="{379ED9E5-6092-41D2-A05F-5E8C6F2C8D02}" type="slidenum">
              <a:rPr lang="en-US" altLang="ja-JP">
                <a:latin typeface="ＭＳ Ｐゴシック" charset="-128"/>
              </a:rPr>
              <a:pPr/>
              <a:t>16</a:t>
            </a:fld>
            <a:endParaRPr lang="en-US" altLang="ja-JP">
              <a:latin typeface="ＭＳ Ｐゴシック" charset="-128"/>
            </a:endParaRPr>
          </a:p>
        </p:txBody>
      </p:sp>
      <p:sp>
        <p:nvSpPr>
          <p:cNvPr id="15363" name="Rectangle 9"/>
          <p:cNvSpPr>
            <a:spLocks noChangeArrowheads="1"/>
          </p:cNvSpPr>
          <p:nvPr/>
        </p:nvSpPr>
        <p:spPr bwMode="auto">
          <a:xfrm>
            <a:off x="7537847" y="2443166"/>
            <a:ext cx="2352675" cy="896937"/>
          </a:xfrm>
          <a:prstGeom prst="rect">
            <a:avLst/>
          </a:prstGeom>
          <a:solidFill>
            <a:srgbClr val="FFFFCC"/>
          </a:solidFill>
          <a:ln w="9525">
            <a:solidFill>
              <a:schemeClr val="tx1"/>
            </a:solidFill>
            <a:prstDash val="dash"/>
            <a:miter lim="800000"/>
            <a:headEnd/>
            <a:tailEnd/>
          </a:ln>
        </p:spPr>
        <p:txBody>
          <a:bodyPr lIns="0" tIns="0" rIns="0" bIns="0"/>
          <a:lstStyle/>
          <a:p>
            <a:pPr>
              <a:lnSpc>
                <a:spcPct val="110000"/>
              </a:lnSpc>
            </a:pPr>
            <a:r>
              <a:rPr lang="en-US" altLang="ja-JP" sz="1400" dirty="0">
                <a:latin typeface="ＭＳ Ｐゴシック" charset="-128"/>
              </a:rPr>
              <a:t>2006</a:t>
            </a:r>
            <a:r>
              <a:rPr lang="ja-JP" altLang="en-US" sz="1400" dirty="0">
                <a:latin typeface="ＭＳ Ｐゴシック" charset="-128"/>
              </a:rPr>
              <a:t>（平成</a:t>
            </a:r>
            <a:r>
              <a:rPr lang="en-US" altLang="ja-JP" sz="1400" dirty="0">
                <a:latin typeface="ＭＳ Ｐゴシック" charset="-128"/>
              </a:rPr>
              <a:t>18</a:t>
            </a:r>
            <a:r>
              <a:rPr lang="ja-JP" altLang="en-US" sz="1400" dirty="0">
                <a:latin typeface="ＭＳ Ｐゴシック" charset="-128"/>
              </a:rPr>
              <a:t>年）</a:t>
            </a:r>
          </a:p>
          <a:p>
            <a:pPr>
              <a:lnSpc>
                <a:spcPct val="110000"/>
              </a:lnSpc>
            </a:pPr>
            <a:r>
              <a:rPr lang="ja-JP" altLang="en-US" sz="1400" dirty="0">
                <a:latin typeface="ＭＳ Ｐゴシック" charset="-128"/>
              </a:rPr>
              <a:t>○まちづくり三法</a:t>
            </a:r>
            <a:r>
              <a:rPr lang="ja-JP" altLang="en-US" sz="1400" dirty="0" smtClean="0">
                <a:latin typeface="ＭＳ Ｐゴシック" charset="-128"/>
              </a:rPr>
              <a:t>改正</a:t>
            </a:r>
            <a:endParaRPr lang="en-US" altLang="ja-JP" sz="1400" dirty="0" smtClean="0">
              <a:latin typeface="ＭＳ Ｐゴシック" charset="-128"/>
            </a:endParaRPr>
          </a:p>
          <a:p>
            <a:pPr>
              <a:lnSpc>
                <a:spcPct val="110000"/>
              </a:lnSpc>
            </a:pPr>
            <a:r>
              <a:rPr lang="en-US" altLang="ja-JP" sz="1400" dirty="0" smtClean="0">
                <a:latin typeface="ＭＳ Ｐゴシック" charset="-128"/>
              </a:rPr>
              <a:t>2014</a:t>
            </a:r>
            <a:r>
              <a:rPr lang="ja-JP" altLang="en-US" sz="1400" dirty="0" smtClean="0">
                <a:latin typeface="ＭＳ Ｐゴシック" charset="-128"/>
              </a:rPr>
              <a:t>（平成</a:t>
            </a:r>
            <a:r>
              <a:rPr lang="en-US" altLang="ja-JP" sz="1400" dirty="0" smtClean="0">
                <a:latin typeface="ＭＳ Ｐゴシック" charset="-128"/>
              </a:rPr>
              <a:t>26</a:t>
            </a:r>
            <a:r>
              <a:rPr lang="ja-JP" altLang="en-US" sz="1400" dirty="0" smtClean="0">
                <a:latin typeface="ＭＳ Ｐゴシック" charset="-128"/>
              </a:rPr>
              <a:t>年）</a:t>
            </a:r>
            <a:endParaRPr lang="en-US" altLang="ja-JP" sz="1400" dirty="0" smtClean="0">
              <a:latin typeface="ＭＳ Ｐゴシック" charset="-128"/>
            </a:endParaRPr>
          </a:p>
          <a:p>
            <a:pPr>
              <a:lnSpc>
                <a:spcPct val="110000"/>
              </a:lnSpc>
            </a:pPr>
            <a:r>
              <a:rPr lang="ja-JP" altLang="en-US" sz="1400" dirty="0" smtClean="0">
                <a:latin typeface="ＭＳ Ｐゴシック" charset="-128"/>
              </a:rPr>
              <a:t>○立地適正化計画制度</a:t>
            </a:r>
            <a:endParaRPr lang="ja-JP" altLang="en-US" sz="1400" dirty="0">
              <a:latin typeface="ＭＳ Ｐゴシック" charset="-128"/>
            </a:endParaRPr>
          </a:p>
        </p:txBody>
      </p:sp>
      <p:sp>
        <p:nvSpPr>
          <p:cNvPr id="15364" name="Rectangle 10"/>
          <p:cNvSpPr>
            <a:spLocks noChangeArrowheads="1"/>
          </p:cNvSpPr>
          <p:nvPr/>
        </p:nvSpPr>
        <p:spPr bwMode="auto">
          <a:xfrm>
            <a:off x="2765425" y="2451100"/>
            <a:ext cx="2325158" cy="901700"/>
          </a:xfrm>
          <a:prstGeom prst="rect">
            <a:avLst/>
          </a:prstGeom>
          <a:solidFill>
            <a:srgbClr val="CCFFFF"/>
          </a:solidFill>
          <a:ln w="9525">
            <a:solidFill>
              <a:schemeClr val="tx1"/>
            </a:solidFill>
            <a:prstDash val="dash"/>
            <a:miter lim="800000"/>
            <a:headEnd/>
            <a:tailEnd/>
          </a:ln>
        </p:spPr>
        <p:txBody>
          <a:bodyPr lIns="0" tIns="0" rIns="0" bIns="0"/>
          <a:lstStyle/>
          <a:p>
            <a:pPr>
              <a:lnSpc>
                <a:spcPct val="110000"/>
              </a:lnSpc>
            </a:pPr>
            <a:r>
              <a:rPr lang="en-US" altLang="ja-JP" sz="1400">
                <a:latin typeface="ＭＳ Ｐゴシック" charset="-128"/>
              </a:rPr>
              <a:t>1999</a:t>
            </a:r>
            <a:r>
              <a:rPr lang="ja-JP" altLang="en-US" sz="1400">
                <a:latin typeface="ＭＳ Ｐゴシック" charset="-128"/>
              </a:rPr>
              <a:t>（平成</a:t>
            </a:r>
            <a:r>
              <a:rPr lang="en-US" altLang="ja-JP" sz="1400">
                <a:latin typeface="ＭＳ Ｐゴシック" charset="-128"/>
              </a:rPr>
              <a:t>11</a:t>
            </a:r>
            <a:r>
              <a:rPr lang="ja-JP" altLang="en-US" sz="1400">
                <a:latin typeface="ＭＳ Ｐゴシック" charset="-128"/>
              </a:rPr>
              <a:t>年）</a:t>
            </a:r>
          </a:p>
          <a:p>
            <a:pPr>
              <a:lnSpc>
                <a:spcPct val="110000"/>
              </a:lnSpc>
            </a:pPr>
            <a:r>
              <a:rPr lang="ja-JP" altLang="en-US" sz="1400">
                <a:latin typeface="ＭＳ Ｐゴシック" charset="-128"/>
              </a:rPr>
              <a:t>○地方分権一括法</a:t>
            </a:r>
          </a:p>
        </p:txBody>
      </p:sp>
      <p:sp>
        <p:nvSpPr>
          <p:cNvPr id="15365" name="Rectangle 11"/>
          <p:cNvSpPr>
            <a:spLocks noChangeArrowheads="1"/>
          </p:cNvSpPr>
          <p:nvPr/>
        </p:nvSpPr>
        <p:spPr bwMode="auto">
          <a:xfrm>
            <a:off x="450587" y="2430466"/>
            <a:ext cx="2246048" cy="935037"/>
          </a:xfrm>
          <a:prstGeom prst="rect">
            <a:avLst/>
          </a:prstGeom>
          <a:solidFill>
            <a:srgbClr val="CCFFFF"/>
          </a:solidFill>
          <a:ln w="9525">
            <a:solidFill>
              <a:schemeClr val="tx1"/>
            </a:solidFill>
            <a:prstDash val="dash"/>
            <a:miter lim="800000"/>
            <a:headEnd/>
            <a:tailEnd/>
          </a:ln>
        </p:spPr>
        <p:txBody>
          <a:bodyPr lIns="0" tIns="0" rIns="0" bIns="0"/>
          <a:lstStyle/>
          <a:p>
            <a:pPr>
              <a:lnSpc>
                <a:spcPct val="110000"/>
              </a:lnSpc>
            </a:pPr>
            <a:r>
              <a:rPr lang="en-US" altLang="ja-JP" sz="1400">
                <a:latin typeface="ＭＳ Ｐゴシック" charset="-128"/>
              </a:rPr>
              <a:t>1992</a:t>
            </a:r>
            <a:r>
              <a:rPr lang="ja-JP" altLang="en-US" sz="1400">
                <a:latin typeface="ＭＳ Ｐゴシック" charset="-128"/>
              </a:rPr>
              <a:t>（平成</a:t>
            </a:r>
            <a:r>
              <a:rPr lang="en-US" altLang="ja-JP" sz="1400">
                <a:latin typeface="ＭＳ Ｐゴシック" charset="-128"/>
              </a:rPr>
              <a:t>4</a:t>
            </a:r>
            <a:r>
              <a:rPr lang="ja-JP" altLang="en-US" sz="1400">
                <a:latin typeface="ＭＳ Ｐゴシック" charset="-128"/>
              </a:rPr>
              <a:t>年）</a:t>
            </a:r>
          </a:p>
          <a:p>
            <a:pPr>
              <a:lnSpc>
                <a:spcPct val="110000"/>
              </a:lnSpc>
            </a:pPr>
            <a:r>
              <a:rPr lang="ja-JP" altLang="en-US" sz="1400">
                <a:latin typeface="ＭＳ Ｐゴシック" charset="-128"/>
              </a:rPr>
              <a:t>○用途地域細分化・市町村マス</a:t>
            </a:r>
          </a:p>
        </p:txBody>
      </p:sp>
      <p:sp>
        <p:nvSpPr>
          <p:cNvPr id="15366" name="Rectangle 13"/>
          <p:cNvSpPr>
            <a:spLocks noChangeArrowheads="1"/>
          </p:cNvSpPr>
          <p:nvPr/>
        </p:nvSpPr>
        <p:spPr bwMode="auto">
          <a:xfrm>
            <a:off x="5219570" y="2455866"/>
            <a:ext cx="2237448" cy="884237"/>
          </a:xfrm>
          <a:prstGeom prst="rect">
            <a:avLst/>
          </a:prstGeom>
          <a:solidFill>
            <a:srgbClr val="CCFFFF"/>
          </a:solidFill>
          <a:ln w="9525">
            <a:solidFill>
              <a:schemeClr val="tx1"/>
            </a:solidFill>
            <a:prstDash val="dash"/>
            <a:miter lim="800000"/>
            <a:headEnd/>
            <a:tailEnd/>
          </a:ln>
        </p:spPr>
        <p:txBody>
          <a:bodyPr lIns="0" tIns="0" rIns="0" bIns="0"/>
          <a:lstStyle/>
          <a:p>
            <a:pPr>
              <a:lnSpc>
                <a:spcPct val="110000"/>
              </a:lnSpc>
            </a:pPr>
            <a:r>
              <a:rPr lang="en-US" altLang="ja-JP" sz="1400">
                <a:latin typeface="ＭＳ Ｐゴシック" charset="-128"/>
              </a:rPr>
              <a:t>2000</a:t>
            </a:r>
            <a:r>
              <a:rPr lang="ja-JP" altLang="en-US" sz="1400">
                <a:latin typeface="ＭＳ Ｐゴシック" charset="-128"/>
              </a:rPr>
              <a:t>（平成</a:t>
            </a:r>
            <a:r>
              <a:rPr lang="en-US" altLang="ja-JP" sz="1400">
                <a:latin typeface="ＭＳ Ｐゴシック" charset="-128"/>
              </a:rPr>
              <a:t>12</a:t>
            </a:r>
            <a:r>
              <a:rPr lang="ja-JP" altLang="en-US" sz="1400">
                <a:latin typeface="ＭＳ Ｐゴシック" charset="-128"/>
              </a:rPr>
              <a:t>年）</a:t>
            </a:r>
          </a:p>
          <a:p>
            <a:pPr>
              <a:lnSpc>
                <a:spcPct val="90000"/>
              </a:lnSpc>
            </a:pPr>
            <a:r>
              <a:rPr lang="ja-JP" altLang="en-US" sz="1400">
                <a:latin typeface="ＭＳ Ｐゴシック" charset="-128"/>
              </a:rPr>
              <a:t>○線引き選択制</a:t>
            </a:r>
          </a:p>
          <a:p>
            <a:pPr>
              <a:lnSpc>
                <a:spcPct val="90000"/>
              </a:lnSpc>
            </a:pPr>
            <a:r>
              <a:rPr lang="ja-JP" altLang="en-US" sz="1400">
                <a:latin typeface="ＭＳ Ｐゴシック" charset="-128"/>
              </a:rPr>
              <a:t>○区域マス・準都計区域</a:t>
            </a:r>
          </a:p>
        </p:txBody>
      </p:sp>
      <p:sp>
        <p:nvSpPr>
          <p:cNvPr id="15367" name="Rectangle 16"/>
          <p:cNvSpPr>
            <a:spLocks noChangeArrowheads="1"/>
          </p:cNvSpPr>
          <p:nvPr/>
        </p:nvSpPr>
        <p:spPr bwMode="auto">
          <a:xfrm>
            <a:off x="2779183" y="1152525"/>
            <a:ext cx="2325158" cy="1171575"/>
          </a:xfrm>
          <a:prstGeom prst="rect">
            <a:avLst/>
          </a:prstGeom>
          <a:solidFill>
            <a:srgbClr val="FFFFFF"/>
          </a:solidFill>
          <a:ln w="25400">
            <a:solidFill>
              <a:srgbClr val="0000FF"/>
            </a:solidFill>
            <a:prstDash val="sysDot"/>
            <a:miter lim="800000"/>
            <a:headEnd/>
            <a:tailEnd/>
          </a:ln>
        </p:spPr>
        <p:txBody>
          <a:bodyPr lIns="36000" tIns="0" rIns="36000" bIns="36000"/>
          <a:lstStyle/>
          <a:p>
            <a:pPr marL="174625" indent="-174625" fontAlgn="ctr">
              <a:lnSpc>
                <a:spcPct val="120000"/>
              </a:lnSpc>
            </a:pPr>
            <a:r>
              <a:rPr lang="ja-JP" altLang="en-US" sz="1400">
                <a:latin typeface="ＭＳ Ｐゴシック" charset="-128"/>
              </a:rPr>
              <a:t>・地方分権に向けた社会</a:t>
            </a:r>
            <a:endParaRPr lang="en-US" altLang="ja-JP" sz="1400">
              <a:latin typeface="ＭＳ Ｐゴシック" charset="-128"/>
            </a:endParaRPr>
          </a:p>
          <a:p>
            <a:pPr marL="174625" indent="-174625" fontAlgn="ctr">
              <a:lnSpc>
                <a:spcPct val="120000"/>
              </a:lnSpc>
            </a:pPr>
            <a:r>
              <a:rPr lang="ja-JP" altLang="en-US" sz="1400">
                <a:latin typeface="ＭＳ Ｐゴシック" charset="-128"/>
              </a:rPr>
              <a:t>的要請の高まり</a:t>
            </a:r>
          </a:p>
        </p:txBody>
      </p:sp>
      <p:sp>
        <p:nvSpPr>
          <p:cNvPr id="15368" name="Rectangle 17"/>
          <p:cNvSpPr>
            <a:spLocks noChangeArrowheads="1"/>
          </p:cNvSpPr>
          <p:nvPr/>
        </p:nvSpPr>
        <p:spPr bwMode="auto">
          <a:xfrm>
            <a:off x="462626" y="1155700"/>
            <a:ext cx="2247767" cy="1155700"/>
          </a:xfrm>
          <a:prstGeom prst="rect">
            <a:avLst/>
          </a:prstGeom>
          <a:solidFill>
            <a:srgbClr val="FFFFFF"/>
          </a:solidFill>
          <a:ln w="25400">
            <a:solidFill>
              <a:srgbClr val="0000FF"/>
            </a:solidFill>
            <a:prstDash val="sysDot"/>
            <a:miter lim="800000"/>
            <a:headEnd/>
            <a:tailEnd/>
          </a:ln>
        </p:spPr>
        <p:txBody>
          <a:bodyPr lIns="0" tIns="0" rIns="0" bIns="0"/>
          <a:lstStyle/>
          <a:p>
            <a:pPr marL="914400" indent="-914400" fontAlgn="ctr">
              <a:lnSpc>
                <a:spcPct val="120000"/>
              </a:lnSpc>
            </a:pPr>
            <a:r>
              <a:rPr lang="ja-JP" altLang="en-US" sz="1000">
                <a:latin typeface="ＭＳ Ｐゴシック" charset="-128"/>
              </a:rPr>
              <a:t>・</a:t>
            </a:r>
            <a:r>
              <a:rPr lang="ja-JP" altLang="en-US" sz="1400">
                <a:latin typeface="ＭＳ Ｐゴシック" charset="-128"/>
              </a:rPr>
              <a:t>バブル景気を背景とした</a:t>
            </a:r>
            <a:endParaRPr lang="en-US" altLang="ja-JP" sz="1400">
              <a:latin typeface="ＭＳ Ｐゴシック" charset="-128"/>
            </a:endParaRPr>
          </a:p>
          <a:p>
            <a:pPr marL="914400" indent="-914400" fontAlgn="ctr">
              <a:lnSpc>
                <a:spcPct val="120000"/>
              </a:lnSpc>
            </a:pPr>
            <a:r>
              <a:rPr lang="ja-JP" altLang="en-US" sz="1400">
                <a:latin typeface="ＭＳ Ｐゴシック" charset="-128"/>
              </a:rPr>
              <a:t>住宅地へのオフィス進出</a:t>
            </a:r>
          </a:p>
          <a:p>
            <a:pPr marL="914400" indent="-914400" fontAlgn="ctr">
              <a:lnSpc>
                <a:spcPct val="120000"/>
              </a:lnSpc>
            </a:pPr>
            <a:r>
              <a:rPr lang="ja-JP" altLang="en-US" sz="1400">
                <a:latin typeface="ＭＳ Ｐゴシック" charset="-128"/>
              </a:rPr>
              <a:t>・市町村主体の計画策定</a:t>
            </a:r>
            <a:endParaRPr lang="en-US" altLang="ja-JP" sz="1400">
              <a:latin typeface="ＭＳ Ｐゴシック" charset="-128"/>
            </a:endParaRPr>
          </a:p>
          <a:p>
            <a:pPr marL="914400" indent="-914400" fontAlgn="ctr">
              <a:lnSpc>
                <a:spcPct val="120000"/>
              </a:lnSpc>
            </a:pPr>
            <a:r>
              <a:rPr lang="ja-JP" altLang="en-US" sz="1400">
                <a:latin typeface="ＭＳ Ｐゴシック" charset="-128"/>
              </a:rPr>
              <a:t>の気運の高まり</a:t>
            </a:r>
          </a:p>
        </p:txBody>
      </p:sp>
      <p:sp>
        <p:nvSpPr>
          <p:cNvPr id="15369" name="Rectangle 18"/>
          <p:cNvSpPr>
            <a:spLocks noChangeArrowheads="1"/>
          </p:cNvSpPr>
          <p:nvPr/>
        </p:nvSpPr>
        <p:spPr bwMode="auto">
          <a:xfrm>
            <a:off x="5200650" y="1163638"/>
            <a:ext cx="2251208" cy="1160462"/>
          </a:xfrm>
          <a:prstGeom prst="rect">
            <a:avLst/>
          </a:prstGeom>
          <a:solidFill>
            <a:srgbClr val="FFFFFF"/>
          </a:solidFill>
          <a:ln w="25400">
            <a:solidFill>
              <a:srgbClr val="0000FF"/>
            </a:solidFill>
            <a:prstDash val="sysDot"/>
            <a:miter lim="800000"/>
            <a:headEnd/>
            <a:tailEnd/>
          </a:ln>
        </p:spPr>
        <p:txBody>
          <a:bodyPr lIns="36000" tIns="0" rIns="36000" bIns="36000"/>
          <a:lstStyle/>
          <a:p>
            <a:pPr fontAlgn="ctr">
              <a:lnSpc>
                <a:spcPct val="120000"/>
              </a:lnSpc>
            </a:pPr>
            <a:r>
              <a:rPr lang="ja-JP" altLang="en-US" sz="1200">
                <a:latin typeface="ＭＳ Ｐゴシック" charset="-128"/>
              </a:rPr>
              <a:t>・</a:t>
            </a:r>
            <a:r>
              <a:rPr lang="ja-JP" altLang="en-US" sz="1400">
                <a:latin typeface="ＭＳ Ｐゴシック" charset="-128"/>
              </a:rPr>
              <a:t>人口集中圧力の低下</a:t>
            </a:r>
          </a:p>
          <a:p>
            <a:pPr fontAlgn="ctr">
              <a:lnSpc>
                <a:spcPct val="120000"/>
              </a:lnSpc>
            </a:pPr>
            <a:r>
              <a:rPr lang="ja-JP" altLang="en-US" sz="1400">
                <a:latin typeface="ＭＳ Ｐゴシック" charset="-128"/>
              </a:rPr>
              <a:t>・都市計画区域外への無</a:t>
            </a:r>
            <a:endParaRPr lang="en-US" altLang="ja-JP" sz="1400">
              <a:latin typeface="ＭＳ Ｐゴシック" charset="-128"/>
            </a:endParaRPr>
          </a:p>
          <a:p>
            <a:pPr fontAlgn="ctr">
              <a:lnSpc>
                <a:spcPct val="120000"/>
              </a:lnSpc>
            </a:pPr>
            <a:r>
              <a:rPr lang="ja-JP" altLang="en-US" sz="1400">
                <a:latin typeface="ＭＳ Ｐゴシック" charset="-128"/>
              </a:rPr>
              <a:t>秩序な立地</a:t>
            </a:r>
          </a:p>
        </p:txBody>
      </p:sp>
      <p:sp>
        <p:nvSpPr>
          <p:cNvPr id="15370" name="Rectangle 19"/>
          <p:cNvSpPr>
            <a:spLocks noChangeArrowheads="1"/>
          </p:cNvSpPr>
          <p:nvPr/>
        </p:nvSpPr>
        <p:spPr bwMode="auto">
          <a:xfrm>
            <a:off x="7520649" y="1163638"/>
            <a:ext cx="2385351" cy="1160462"/>
          </a:xfrm>
          <a:prstGeom prst="rect">
            <a:avLst/>
          </a:prstGeom>
          <a:solidFill>
            <a:srgbClr val="FFFFFF"/>
          </a:solidFill>
          <a:ln w="25400">
            <a:solidFill>
              <a:srgbClr val="FF6600"/>
            </a:solidFill>
            <a:prstDash val="sysDot"/>
            <a:miter lim="800000"/>
            <a:headEnd/>
            <a:tailEnd/>
          </a:ln>
        </p:spPr>
        <p:txBody>
          <a:bodyPr lIns="36000" tIns="0" rIns="36000" bIns="36000"/>
          <a:lstStyle/>
          <a:p>
            <a:pPr fontAlgn="ctr">
              <a:lnSpc>
                <a:spcPct val="120000"/>
              </a:lnSpc>
            </a:pPr>
            <a:r>
              <a:rPr lang="ja-JP" altLang="en-US" sz="1200" dirty="0">
                <a:latin typeface="ＭＳ Ｐゴシック" charset="-128"/>
              </a:rPr>
              <a:t>・</a:t>
            </a:r>
            <a:r>
              <a:rPr lang="ja-JP" altLang="en-US" sz="1400" dirty="0">
                <a:latin typeface="ＭＳ Ｐゴシック" charset="-128"/>
              </a:rPr>
              <a:t>中心市街地の</a:t>
            </a:r>
            <a:r>
              <a:rPr lang="ja-JP" altLang="en-US" sz="1400" dirty="0" smtClean="0">
                <a:latin typeface="ＭＳ Ｐゴシック" charset="-128"/>
              </a:rPr>
              <a:t>衰退</a:t>
            </a:r>
            <a:endParaRPr lang="en-US" altLang="ja-JP" sz="1400" dirty="0" smtClean="0">
              <a:latin typeface="ＭＳ Ｐゴシック" charset="-128"/>
            </a:endParaRPr>
          </a:p>
          <a:p>
            <a:pPr fontAlgn="ctr">
              <a:lnSpc>
                <a:spcPct val="120000"/>
              </a:lnSpc>
            </a:pPr>
            <a:r>
              <a:rPr lang="ja-JP" altLang="en-US" sz="1400" dirty="0" smtClean="0">
                <a:latin typeface="ＭＳ Ｐゴシック" charset="-128"/>
              </a:rPr>
              <a:t>・人口密度の低下</a:t>
            </a:r>
            <a:endParaRPr lang="en-US" altLang="ja-JP" sz="1400" dirty="0" smtClean="0">
              <a:latin typeface="ＭＳ Ｐゴシック" charset="-128"/>
            </a:endParaRPr>
          </a:p>
          <a:p>
            <a:pPr fontAlgn="ctr">
              <a:lnSpc>
                <a:spcPct val="120000"/>
              </a:lnSpc>
            </a:pPr>
            <a:endParaRPr lang="ja-JP" altLang="en-US" sz="1400" dirty="0">
              <a:latin typeface="ＭＳ Ｐゴシック" charset="-128"/>
            </a:endParaRPr>
          </a:p>
        </p:txBody>
      </p:sp>
      <p:sp>
        <p:nvSpPr>
          <p:cNvPr id="145" name="Rectangle 23"/>
          <p:cNvSpPr>
            <a:spLocks noChangeArrowheads="1"/>
          </p:cNvSpPr>
          <p:nvPr/>
        </p:nvSpPr>
        <p:spPr bwMode="auto">
          <a:xfrm>
            <a:off x="2779183" y="3462338"/>
            <a:ext cx="2320000" cy="2400300"/>
          </a:xfrm>
          <a:prstGeom prst="rect">
            <a:avLst/>
          </a:prstGeom>
          <a:solidFill>
            <a:srgbClr val="FFFFFF"/>
          </a:solidFill>
          <a:ln w="25400">
            <a:solidFill>
              <a:srgbClr val="0000FF"/>
            </a:solidFill>
            <a:miter lim="800000"/>
            <a:headEnd/>
            <a:tailEnd/>
          </a:ln>
        </p:spPr>
        <p:txBody>
          <a:bodyPr lIns="36000" tIns="0" rIns="36000" bIns="36000"/>
          <a:lstStyle/>
          <a:p>
            <a:pPr fontAlgn="ctr">
              <a:lnSpc>
                <a:spcPct val="120000"/>
              </a:lnSpc>
              <a:defRPr/>
            </a:pPr>
            <a:endParaRPr lang="ja-JP" altLang="ja-JP" sz="1200">
              <a:latin typeface="+mj-ea"/>
              <a:ea typeface="+mj-ea"/>
            </a:endParaRPr>
          </a:p>
        </p:txBody>
      </p:sp>
      <p:sp>
        <p:nvSpPr>
          <p:cNvPr id="15372" name="Rectangle 24"/>
          <p:cNvSpPr>
            <a:spLocks noChangeArrowheads="1"/>
          </p:cNvSpPr>
          <p:nvPr/>
        </p:nvSpPr>
        <p:spPr bwMode="auto">
          <a:xfrm>
            <a:off x="450587" y="3462340"/>
            <a:ext cx="2246048" cy="2403475"/>
          </a:xfrm>
          <a:prstGeom prst="rect">
            <a:avLst/>
          </a:prstGeom>
          <a:solidFill>
            <a:srgbClr val="FFFFFF"/>
          </a:solidFill>
          <a:ln w="25400">
            <a:solidFill>
              <a:srgbClr val="0000FF"/>
            </a:solidFill>
            <a:miter lim="800000"/>
            <a:headEnd/>
            <a:tailEnd/>
          </a:ln>
        </p:spPr>
        <p:txBody>
          <a:bodyPr lIns="36000" tIns="0" rIns="36000" bIns="36000"/>
          <a:lstStyle/>
          <a:p>
            <a:pPr fontAlgn="ctr">
              <a:lnSpc>
                <a:spcPct val="120000"/>
              </a:lnSpc>
            </a:pPr>
            <a:endParaRPr lang="en-US" altLang="ja-JP" sz="1200">
              <a:latin typeface="ＭＳ Ｐゴシック" charset="-128"/>
            </a:endParaRPr>
          </a:p>
          <a:p>
            <a:pPr fontAlgn="ctr">
              <a:lnSpc>
                <a:spcPct val="120000"/>
              </a:lnSpc>
            </a:pPr>
            <a:endParaRPr lang="en-US" altLang="ja-JP" sz="1200">
              <a:latin typeface="ＭＳ Ｐゴシック" charset="-128"/>
            </a:endParaRPr>
          </a:p>
          <a:p>
            <a:pPr fontAlgn="ctr">
              <a:lnSpc>
                <a:spcPct val="120000"/>
              </a:lnSpc>
            </a:pPr>
            <a:endParaRPr lang="en-US" altLang="ja-JP" sz="1000">
              <a:latin typeface="ＭＳ Ｐゴシック" charset="-128"/>
            </a:endParaRPr>
          </a:p>
        </p:txBody>
      </p:sp>
      <p:sp>
        <p:nvSpPr>
          <p:cNvPr id="147" name="Rectangle 25"/>
          <p:cNvSpPr>
            <a:spLocks noChangeArrowheads="1"/>
          </p:cNvSpPr>
          <p:nvPr/>
        </p:nvSpPr>
        <p:spPr bwMode="auto">
          <a:xfrm>
            <a:off x="5202370" y="3448052"/>
            <a:ext cx="2249488" cy="2417763"/>
          </a:xfrm>
          <a:prstGeom prst="rect">
            <a:avLst/>
          </a:prstGeom>
          <a:solidFill>
            <a:srgbClr val="FFFFFF"/>
          </a:solidFill>
          <a:ln w="25400">
            <a:solidFill>
              <a:srgbClr val="0000FF"/>
            </a:solidFill>
            <a:miter lim="800000"/>
            <a:headEnd/>
            <a:tailEnd/>
          </a:ln>
        </p:spPr>
        <p:txBody>
          <a:bodyPr lIns="36000" tIns="0" rIns="36000" bIns="36000"/>
          <a:lstStyle/>
          <a:p>
            <a:pPr fontAlgn="ctr">
              <a:lnSpc>
                <a:spcPct val="120000"/>
              </a:lnSpc>
              <a:defRPr/>
            </a:pPr>
            <a:endParaRPr lang="ja-JP" altLang="ja-JP" sz="1000">
              <a:latin typeface="+mj-ea"/>
              <a:ea typeface="+mj-ea"/>
            </a:endParaRPr>
          </a:p>
        </p:txBody>
      </p:sp>
      <p:sp>
        <p:nvSpPr>
          <p:cNvPr id="148" name="Rectangle 26"/>
          <p:cNvSpPr>
            <a:spLocks noChangeArrowheads="1"/>
          </p:cNvSpPr>
          <p:nvPr/>
        </p:nvSpPr>
        <p:spPr bwMode="auto">
          <a:xfrm>
            <a:off x="7529250" y="3441700"/>
            <a:ext cx="2376752" cy="2409825"/>
          </a:xfrm>
          <a:prstGeom prst="rect">
            <a:avLst/>
          </a:prstGeom>
          <a:solidFill>
            <a:srgbClr val="FFFFFF"/>
          </a:solidFill>
          <a:ln w="25400">
            <a:solidFill>
              <a:srgbClr val="FF6600"/>
            </a:solidFill>
            <a:miter lim="800000"/>
            <a:headEnd/>
            <a:tailEnd/>
          </a:ln>
        </p:spPr>
        <p:txBody>
          <a:bodyPr lIns="36000" tIns="0" rIns="36000" bIns="36000"/>
          <a:lstStyle/>
          <a:p>
            <a:pPr fontAlgn="ctr">
              <a:lnSpc>
                <a:spcPct val="120000"/>
              </a:lnSpc>
              <a:defRPr/>
            </a:pPr>
            <a:endParaRPr lang="ja-JP" altLang="ja-JP" sz="1200">
              <a:latin typeface="+mj-ea"/>
              <a:ea typeface="+mj-ea"/>
            </a:endParaRPr>
          </a:p>
        </p:txBody>
      </p:sp>
      <p:pic>
        <p:nvPicPr>
          <p:cNvPr id="15375" name="Picture 36" descr="toshikeikakukuiki"/>
          <p:cNvPicPr>
            <a:picLocks noChangeAspect="1" noChangeArrowheads="1"/>
          </p:cNvPicPr>
          <p:nvPr/>
        </p:nvPicPr>
        <p:blipFill>
          <a:blip r:embed="rId2" cstate="print"/>
          <a:srcRect/>
          <a:stretch>
            <a:fillRect/>
          </a:stretch>
        </p:blipFill>
        <p:spPr bwMode="auto">
          <a:xfrm>
            <a:off x="5245364" y="3913188"/>
            <a:ext cx="2166938" cy="1370012"/>
          </a:xfrm>
          <a:prstGeom prst="rect">
            <a:avLst/>
          </a:prstGeom>
          <a:noFill/>
          <a:ln w="9525">
            <a:noFill/>
            <a:miter lim="800000"/>
            <a:headEnd/>
            <a:tailEnd/>
          </a:ln>
        </p:spPr>
      </p:pic>
      <p:sp>
        <p:nvSpPr>
          <p:cNvPr id="15376" name="Text Box 37"/>
          <p:cNvSpPr txBox="1">
            <a:spLocks noChangeArrowheads="1"/>
          </p:cNvSpPr>
          <p:nvPr/>
        </p:nvSpPr>
        <p:spPr bwMode="auto">
          <a:xfrm>
            <a:off x="5190331" y="5608641"/>
            <a:ext cx="2228850" cy="257175"/>
          </a:xfrm>
          <a:prstGeom prst="rect">
            <a:avLst/>
          </a:prstGeom>
          <a:noFill/>
          <a:ln w="9525">
            <a:noFill/>
            <a:miter lim="800000"/>
            <a:headEnd/>
            <a:tailEnd/>
          </a:ln>
        </p:spPr>
        <p:txBody>
          <a:bodyPr lIns="36000" tIns="36000" rIns="36000" bIns="36000">
            <a:spAutoFit/>
          </a:bodyPr>
          <a:lstStyle/>
          <a:p>
            <a:pPr marL="177800" indent="-177800" algn="ctr" fontAlgn="ctr">
              <a:spcBef>
                <a:spcPct val="50000"/>
              </a:spcBef>
            </a:pPr>
            <a:r>
              <a:rPr lang="ja-JP" altLang="en-US" sz="1200">
                <a:solidFill>
                  <a:schemeClr val="tx2"/>
                </a:solidFill>
                <a:latin typeface="ＭＳ Ｐゴシック" charset="-128"/>
              </a:rPr>
              <a:t>準都市計画区域</a:t>
            </a:r>
          </a:p>
        </p:txBody>
      </p:sp>
      <p:sp>
        <p:nvSpPr>
          <p:cNvPr id="15377" name="Text Box 43"/>
          <p:cNvSpPr txBox="1">
            <a:spLocks noChangeArrowheads="1"/>
          </p:cNvSpPr>
          <p:nvPr/>
        </p:nvSpPr>
        <p:spPr bwMode="auto">
          <a:xfrm>
            <a:off x="3977880" y="4100513"/>
            <a:ext cx="466063" cy="215900"/>
          </a:xfrm>
          <a:prstGeom prst="rect">
            <a:avLst/>
          </a:prstGeom>
          <a:noFill/>
          <a:ln w="9525">
            <a:noFill/>
            <a:miter lim="800000"/>
            <a:headEnd/>
            <a:tailEnd/>
          </a:ln>
        </p:spPr>
        <p:txBody>
          <a:bodyPr>
            <a:spAutoFit/>
          </a:bodyPr>
          <a:lstStyle/>
          <a:p>
            <a:pPr algn="ctr">
              <a:spcBef>
                <a:spcPct val="50000"/>
              </a:spcBef>
            </a:pPr>
            <a:r>
              <a:rPr lang="ja-JP" altLang="en-US" sz="800">
                <a:solidFill>
                  <a:schemeClr val="bg1"/>
                </a:solidFill>
                <a:latin typeface="ＭＳ Ｐゴシック" charset="-128"/>
              </a:rPr>
              <a:t>あ</a:t>
            </a:r>
          </a:p>
        </p:txBody>
      </p:sp>
      <p:sp>
        <p:nvSpPr>
          <p:cNvPr id="155" name="Text Box 44"/>
          <p:cNvSpPr txBox="1">
            <a:spLocks noChangeArrowheads="1"/>
          </p:cNvSpPr>
          <p:nvPr/>
        </p:nvSpPr>
        <p:spPr bwMode="auto">
          <a:xfrm>
            <a:off x="3871319" y="2924178"/>
            <a:ext cx="307777" cy="239713"/>
          </a:xfrm>
          <a:prstGeom prst="rect">
            <a:avLst/>
          </a:prstGeom>
          <a:noFill/>
          <a:ln w="9525" algn="ctr">
            <a:noFill/>
            <a:miter lim="800000"/>
            <a:headEnd/>
            <a:tailEnd/>
          </a:ln>
        </p:spPr>
        <p:txBody>
          <a:bodyPr vert="eaVert">
            <a:spAutoFit/>
          </a:bodyPr>
          <a:lstStyle/>
          <a:p>
            <a:pPr algn="ctr">
              <a:spcBef>
                <a:spcPct val="50000"/>
              </a:spcBef>
              <a:defRPr/>
            </a:pPr>
            <a:endParaRPr lang="ja-JP" altLang="ja-JP" sz="800">
              <a:solidFill>
                <a:schemeClr val="bg1"/>
              </a:solidFill>
              <a:latin typeface="+mj-ea"/>
              <a:ea typeface="+mj-ea"/>
            </a:endParaRPr>
          </a:p>
        </p:txBody>
      </p:sp>
      <p:pic>
        <p:nvPicPr>
          <p:cNvPr id="15379" name="Picture 45"/>
          <p:cNvPicPr>
            <a:picLocks noChangeAspect="1" noChangeArrowheads="1"/>
          </p:cNvPicPr>
          <p:nvPr/>
        </p:nvPicPr>
        <p:blipFill>
          <a:blip r:embed="rId3" cstate="print"/>
          <a:srcRect/>
          <a:stretch>
            <a:fillRect/>
          </a:stretch>
        </p:blipFill>
        <p:spPr bwMode="auto">
          <a:xfrm>
            <a:off x="2899569" y="4030663"/>
            <a:ext cx="2046552" cy="1363662"/>
          </a:xfrm>
          <a:prstGeom prst="rect">
            <a:avLst/>
          </a:prstGeom>
          <a:noFill/>
          <a:ln w="9525">
            <a:noFill/>
            <a:miter lim="800000"/>
            <a:headEnd/>
            <a:tailEnd/>
          </a:ln>
        </p:spPr>
      </p:pic>
      <p:pic>
        <p:nvPicPr>
          <p:cNvPr id="15380" name="Picture 47" descr="s-160624_23"/>
          <p:cNvPicPr>
            <a:picLocks noChangeAspect="1" noChangeArrowheads="1"/>
          </p:cNvPicPr>
          <p:nvPr/>
        </p:nvPicPr>
        <p:blipFill>
          <a:blip r:embed="rId4" cstate="print"/>
          <a:srcRect b="57094"/>
          <a:stretch>
            <a:fillRect/>
          </a:stretch>
        </p:blipFill>
        <p:spPr bwMode="auto">
          <a:xfrm>
            <a:off x="553773" y="3906841"/>
            <a:ext cx="2103306" cy="1462087"/>
          </a:xfrm>
          <a:prstGeom prst="rect">
            <a:avLst/>
          </a:prstGeom>
          <a:noFill/>
          <a:ln w="9525">
            <a:noFill/>
            <a:miter lim="800000"/>
            <a:headEnd/>
            <a:tailEnd/>
          </a:ln>
        </p:spPr>
      </p:pic>
      <p:sp>
        <p:nvSpPr>
          <p:cNvPr id="15381" name="Rectangle 48"/>
          <p:cNvSpPr>
            <a:spLocks noChangeArrowheads="1"/>
          </p:cNvSpPr>
          <p:nvPr/>
        </p:nvSpPr>
        <p:spPr bwMode="auto">
          <a:xfrm>
            <a:off x="368036" y="5621338"/>
            <a:ext cx="2376752" cy="334962"/>
          </a:xfrm>
          <a:prstGeom prst="rect">
            <a:avLst/>
          </a:prstGeom>
          <a:noFill/>
          <a:ln w="25400">
            <a:noFill/>
            <a:prstDash val="sysDot"/>
            <a:miter lim="800000"/>
            <a:headEnd/>
            <a:tailEnd/>
          </a:ln>
        </p:spPr>
        <p:txBody>
          <a:bodyPr lIns="0" tIns="0" rIns="0" bIns="0"/>
          <a:lstStyle/>
          <a:p>
            <a:pPr algn="ctr" fontAlgn="ctr">
              <a:lnSpc>
                <a:spcPct val="120000"/>
              </a:lnSpc>
              <a:buFont typeface="Wingdings" charset="2"/>
              <a:buNone/>
            </a:pPr>
            <a:r>
              <a:rPr lang="ja-JP" altLang="en-US" sz="1200">
                <a:latin typeface="ＭＳ Ｐゴシック" charset="-128"/>
              </a:rPr>
              <a:t>江戸川区（用途地域細分化）</a:t>
            </a:r>
          </a:p>
        </p:txBody>
      </p:sp>
      <p:sp>
        <p:nvSpPr>
          <p:cNvPr id="15382" name="Text Box 49"/>
          <p:cNvSpPr txBox="1">
            <a:spLocks noChangeArrowheads="1"/>
          </p:cNvSpPr>
          <p:nvPr/>
        </p:nvSpPr>
        <p:spPr bwMode="auto">
          <a:xfrm>
            <a:off x="2861733" y="3525838"/>
            <a:ext cx="2141141" cy="442912"/>
          </a:xfrm>
          <a:prstGeom prst="rect">
            <a:avLst/>
          </a:prstGeom>
          <a:noFill/>
          <a:ln w="9525">
            <a:noFill/>
            <a:miter lim="800000"/>
            <a:headEnd/>
            <a:tailEnd/>
          </a:ln>
        </p:spPr>
        <p:txBody>
          <a:bodyPr>
            <a:spAutoFit/>
          </a:bodyPr>
          <a:lstStyle/>
          <a:p>
            <a:pPr>
              <a:lnSpc>
                <a:spcPct val="70000"/>
              </a:lnSpc>
              <a:spcBef>
                <a:spcPct val="50000"/>
              </a:spcBef>
              <a:buFont typeface="Wingdings" charset="2"/>
              <a:buChar char="Ø"/>
            </a:pPr>
            <a:r>
              <a:rPr lang="ja-JP" altLang="en-US" sz="1200">
                <a:latin typeface="ＭＳ Ｐゴシック" charset="-128"/>
              </a:rPr>
              <a:t>機関委任業務の廃止</a:t>
            </a:r>
          </a:p>
          <a:p>
            <a:pPr>
              <a:lnSpc>
                <a:spcPct val="70000"/>
              </a:lnSpc>
              <a:spcBef>
                <a:spcPct val="50000"/>
              </a:spcBef>
              <a:buFont typeface="Wingdings" charset="2"/>
              <a:buChar char="Ø"/>
            </a:pPr>
            <a:r>
              <a:rPr lang="ja-JP" altLang="en-US" sz="1200">
                <a:latin typeface="ＭＳ Ｐゴシック" charset="-128"/>
              </a:rPr>
              <a:t>市町村の権限拡大</a:t>
            </a:r>
          </a:p>
        </p:txBody>
      </p:sp>
      <p:pic>
        <p:nvPicPr>
          <p:cNvPr id="15383" name="Picture 52" descr="06"/>
          <p:cNvPicPr>
            <a:picLocks noChangeAspect="1" noChangeArrowheads="1"/>
          </p:cNvPicPr>
          <p:nvPr/>
        </p:nvPicPr>
        <p:blipFill>
          <a:blip r:embed="rId5" cstate="print"/>
          <a:srcRect r="13490" b="37468"/>
          <a:stretch>
            <a:fillRect/>
          </a:stretch>
        </p:blipFill>
        <p:spPr bwMode="auto">
          <a:xfrm>
            <a:off x="8027989" y="4264025"/>
            <a:ext cx="1436027" cy="1035050"/>
          </a:xfrm>
          <a:prstGeom prst="rect">
            <a:avLst/>
          </a:prstGeom>
          <a:noFill/>
          <a:ln w="9525">
            <a:noFill/>
            <a:miter lim="800000"/>
            <a:headEnd/>
            <a:tailEnd/>
          </a:ln>
        </p:spPr>
      </p:pic>
      <p:pic>
        <p:nvPicPr>
          <p:cNvPr id="15384" name="Picture 53" descr="1_chuubu_16_1"/>
          <p:cNvPicPr>
            <a:picLocks noChangeAspect="1" noChangeArrowheads="1"/>
          </p:cNvPicPr>
          <p:nvPr/>
        </p:nvPicPr>
        <p:blipFill>
          <a:blip r:embed="rId6" cstate="print"/>
          <a:srcRect b="12953"/>
          <a:stretch>
            <a:fillRect/>
          </a:stretch>
        </p:blipFill>
        <p:spPr bwMode="auto">
          <a:xfrm>
            <a:off x="8901642" y="4722813"/>
            <a:ext cx="1004358" cy="577850"/>
          </a:xfrm>
          <a:prstGeom prst="rect">
            <a:avLst/>
          </a:prstGeom>
          <a:noFill/>
          <a:ln w="9525">
            <a:noFill/>
            <a:miter lim="800000"/>
            <a:headEnd/>
            <a:tailEnd/>
          </a:ln>
        </p:spPr>
      </p:pic>
      <p:sp>
        <p:nvSpPr>
          <p:cNvPr id="164" name="Line 54"/>
          <p:cNvSpPr>
            <a:spLocks noChangeShapeType="1"/>
          </p:cNvSpPr>
          <p:nvPr/>
        </p:nvSpPr>
        <p:spPr bwMode="auto">
          <a:xfrm>
            <a:off x="8294557" y="4113216"/>
            <a:ext cx="483261" cy="331787"/>
          </a:xfrm>
          <a:prstGeom prst="line">
            <a:avLst/>
          </a:prstGeom>
          <a:noFill/>
          <a:ln w="9525">
            <a:solidFill>
              <a:schemeClr val="accent2"/>
            </a:solidFill>
            <a:round/>
            <a:headEnd/>
            <a:tailEnd type="triangle" w="med" len="med"/>
          </a:ln>
        </p:spPr>
        <p:txBody>
          <a:bodyPr/>
          <a:lstStyle/>
          <a:p>
            <a:pPr>
              <a:defRPr/>
            </a:pPr>
            <a:endParaRPr lang="ja-JP" altLang="en-US">
              <a:latin typeface="+mj-ea"/>
              <a:ea typeface="+mj-ea"/>
            </a:endParaRPr>
          </a:p>
        </p:txBody>
      </p:sp>
      <p:sp>
        <p:nvSpPr>
          <p:cNvPr id="165" name="Line 55"/>
          <p:cNvSpPr>
            <a:spLocks noChangeShapeType="1"/>
          </p:cNvSpPr>
          <p:nvPr/>
        </p:nvSpPr>
        <p:spPr bwMode="auto">
          <a:xfrm flipH="1" flipV="1">
            <a:off x="9094260" y="4429128"/>
            <a:ext cx="385233" cy="320675"/>
          </a:xfrm>
          <a:prstGeom prst="line">
            <a:avLst/>
          </a:prstGeom>
          <a:noFill/>
          <a:ln w="9525">
            <a:solidFill>
              <a:schemeClr val="accent2"/>
            </a:solidFill>
            <a:round/>
            <a:headEnd/>
            <a:tailEnd type="triangle" w="med" len="med"/>
          </a:ln>
        </p:spPr>
        <p:txBody>
          <a:bodyPr/>
          <a:lstStyle/>
          <a:p>
            <a:pPr>
              <a:defRPr/>
            </a:pPr>
            <a:endParaRPr lang="ja-JP" altLang="en-US">
              <a:latin typeface="+mj-ea"/>
              <a:ea typeface="+mj-ea"/>
            </a:endParaRPr>
          </a:p>
        </p:txBody>
      </p:sp>
      <p:sp>
        <p:nvSpPr>
          <p:cNvPr id="15387" name="Text Box 56"/>
          <p:cNvSpPr txBox="1">
            <a:spLocks noChangeArrowheads="1"/>
          </p:cNvSpPr>
          <p:nvPr/>
        </p:nvSpPr>
        <p:spPr bwMode="auto">
          <a:xfrm>
            <a:off x="7444981" y="3505200"/>
            <a:ext cx="1370673" cy="196850"/>
          </a:xfrm>
          <a:prstGeom prst="rect">
            <a:avLst/>
          </a:prstGeom>
          <a:noFill/>
          <a:ln w="9525">
            <a:noFill/>
            <a:miter lim="800000"/>
            <a:headEnd/>
            <a:tailEnd/>
          </a:ln>
        </p:spPr>
        <p:txBody>
          <a:bodyPr lIns="36000" tIns="36000" rIns="36000" bIns="36000">
            <a:spAutoFit/>
          </a:bodyPr>
          <a:lstStyle/>
          <a:p>
            <a:pPr marL="177800" indent="-177800" algn="ctr" fontAlgn="ctr">
              <a:spcBef>
                <a:spcPct val="50000"/>
              </a:spcBef>
            </a:pPr>
            <a:r>
              <a:rPr lang="ja-JP" altLang="en-US" sz="800">
                <a:solidFill>
                  <a:schemeClr val="tx2"/>
                </a:solidFill>
                <a:latin typeface="ＭＳ Ｐゴシック" charset="-128"/>
              </a:rPr>
              <a:t>公共交通軸</a:t>
            </a:r>
          </a:p>
        </p:txBody>
      </p:sp>
      <p:sp>
        <p:nvSpPr>
          <p:cNvPr id="15388" name="Text Box 58"/>
          <p:cNvSpPr txBox="1">
            <a:spLocks noChangeArrowheads="1"/>
          </p:cNvSpPr>
          <p:nvPr/>
        </p:nvSpPr>
        <p:spPr bwMode="auto">
          <a:xfrm>
            <a:off x="7656512" y="5427663"/>
            <a:ext cx="2043113" cy="442912"/>
          </a:xfrm>
          <a:prstGeom prst="rect">
            <a:avLst/>
          </a:prstGeom>
          <a:noFill/>
          <a:ln w="9525">
            <a:noFill/>
            <a:miter lim="800000"/>
            <a:headEnd/>
            <a:tailEnd/>
          </a:ln>
        </p:spPr>
        <p:txBody>
          <a:bodyPr lIns="36000" tIns="36000" rIns="36000" bIns="36000">
            <a:spAutoFit/>
          </a:bodyPr>
          <a:lstStyle/>
          <a:p>
            <a:pPr marL="177800" indent="-177800" fontAlgn="ctr"/>
            <a:r>
              <a:rPr lang="ja-JP" altLang="en-US" sz="1200">
                <a:solidFill>
                  <a:schemeClr val="tx2"/>
                </a:solidFill>
                <a:latin typeface="ＭＳ Ｐゴシック" charset="-128"/>
              </a:rPr>
              <a:t>集約型都市構造</a:t>
            </a:r>
          </a:p>
          <a:p>
            <a:pPr marL="177800" indent="-177800" fontAlgn="ctr"/>
            <a:r>
              <a:rPr lang="ja-JP" altLang="en-US" sz="1200">
                <a:solidFill>
                  <a:schemeClr val="tx2"/>
                </a:solidFill>
                <a:latin typeface="ＭＳ Ｐゴシック" charset="-128"/>
              </a:rPr>
              <a:t>　　　形成イメージ（富山市）</a:t>
            </a:r>
          </a:p>
        </p:txBody>
      </p:sp>
      <p:pic>
        <p:nvPicPr>
          <p:cNvPr id="15389" name="Picture 59" descr="t-28901_01"/>
          <p:cNvPicPr>
            <a:picLocks noChangeAspect="1" noChangeArrowheads="1"/>
          </p:cNvPicPr>
          <p:nvPr/>
        </p:nvPicPr>
        <p:blipFill>
          <a:blip r:embed="rId7" cstate="print"/>
          <a:srcRect/>
          <a:stretch>
            <a:fillRect/>
          </a:stretch>
        </p:blipFill>
        <p:spPr bwMode="auto">
          <a:xfrm>
            <a:off x="7663392" y="3657600"/>
            <a:ext cx="926968" cy="539750"/>
          </a:xfrm>
          <a:prstGeom prst="rect">
            <a:avLst/>
          </a:prstGeom>
          <a:noFill/>
          <a:ln w="9525">
            <a:noFill/>
            <a:miter lim="800000"/>
            <a:headEnd/>
            <a:tailEnd/>
          </a:ln>
        </p:spPr>
      </p:pic>
      <p:sp>
        <p:nvSpPr>
          <p:cNvPr id="15390" name="Text Box 40"/>
          <p:cNvSpPr txBox="1">
            <a:spLocks noChangeArrowheads="1"/>
          </p:cNvSpPr>
          <p:nvPr/>
        </p:nvSpPr>
        <p:spPr bwMode="auto">
          <a:xfrm>
            <a:off x="3475701" y="42864"/>
            <a:ext cx="5616840" cy="701675"/>
          </a:xfrm>
          <a:prstGeom prst="rect">
            <a:avLst/>
          </a:prstGeom>
          <a:noFill/>
          <a:ln w="9525">
            <a:noFill/>
            <a:miter lim="800000"/>
            <a:headEnd/>
            <a:tailEnd/>
          </a:ln>
        </p:spPr>
        <p:txBody>
          <a:bodyPr>
            <a:spAutoFit/>
          </a:bodyPr>
          <a:lstStyle/>
          <a:p>
            <a:pPr algn="r"/>
            <a:r>
              <a:rPr lang="ja-JP" altLang="en-US" sz="4000" b="0" dirty="0"/>
              <a:t>都市計画法制の沿革</a:t>
            </a:r>
          </a:p>
        </p:txBody>
      </p:sp>
      <p:sp>
        <p:nvSpPr>
          <p:cNvPr id="170" name="Line 41"/>
          <p:cNvSpPr>
            <a:spLocks noChangeShapeType="1"/>
          </p:cNvSpPr>
          <p:nvPr/>
        </p:nvSpPr>
        <p:spPr bwMode="auto">
          <a:xfrm>
            <a:off x="428231" y="825500"/>
            <a:ext cx="9283435" cy="0"/>
          </a:xfrm>
          <a:prstGeom prst="line">
            <a:avLst/>
          </a:prstGeom>
          <a:noFill/>
          <a:ln w="57150">
            <a:solidFill>
              <a:srgbClr val="002060"/>
            </a:solidFill>
            <a:round/>
            <a:headEnd/>
            <a:tailEnd/>
          </a:ln>
        </p:spPr>
        <p:txBody>
          <a:bodyPr/>
          <a:lstStyle/>
          <a:p>
            <a:pPr>
              <a:defRPr/>
            </a:pPr>
            <a:endParaRPr lang="ja-JP" altLang="en-US">
              <a:latin typeface="+mj-ea"/>
              <a:ea typeface="+mj-ea"/>
            </a:endParaRPr>
          </a:p>
        </p:txBody>
      </p:sp>
      <p:sp>
        <p:nvSpPr>
          <p:cNvPr id="172" name="AutoShape 50"/>
          <p:cNvSpPr>
            <a:spLocks noChangeArrowheads="1"/>
          </p:cNvSpPr>
          <p:nvPr/>
        </p:nvSpPr>
        <p:spPr bwMode="auto">
          <a:xfrm rot="5400000">
            <a:off x="5092171" y="3586164"/>
            <a:ext cx="533400" cy="5654675"/>
          </a:xfrm>
          <a:prstGeom prst="triangle">
            <a:avLst>
              <a:gd name="adj" fmla="val 52341"/>
            </a:avLst>
          </a:prstGeom>
          <a:solidFill>
            <a:schemeClr val="accent2">
              <a:alpha val="50195"/>
            </a:schemeClr>
          </a:solidFill>
          <a:ln w="9525" algn="ctr">
            <a:noFill/>
            <a:miter lim="800000"/>
            <a:headEnd/>
            <a:tailEnd/>
          </a:ln>
        </p:spPr>
        <p:txBody>
          <a:bodyPr wrap="none" anchor="ctr"/>
          <a:lstStyle/>
          <a:p>
            <a:pPr>
              <a:defRPr/>
            </a:pPr>
            <a:endParaRPr lang="ja-JP" altLang="en-US" sz="1000">
              <a:latin typeface="+mj-ea"/>
              <a:ea typeface="+mj-ea"/>
            </a:endParaRPr>
          </a:p>
        </p:txBody>
      </p:sp>
      <p:sp>
        <p:nvSpPr>
          <p:cNvPr id="15393" name="Text Box 56"/>
          <p:cNvSpPr txBox="1">
            <a:spLocks noChangeArrowheads="1"/>
          </p:cNvSpPr>
          <p:nvPr/>
        </p:nvSpPr>
        <p:spPr bwMode="auto">
          <a:xfrm>
            <a:off x="8715905" y="5264150"/>
            <a:ext cx="1370675" cy="196850"/>
          </a:xfrm>
          <a:prstGeom prst="rect">
            <a:avLst/>
          </a:prstGeom>
          <a:noFill/>
          <a:ln w="9525">
            <a:noFill/>
            <a:miter lim="800000"/>
            <a:headEnd/>
            <a:tailEnd/>
          </a:ln>
        </p:spPr>
        <p:txBody>
          <a:bodyPr lIns="36000" tIns="36000" rIns="36000" bIns="36000">
            <a:spAutoFit/>
          </a:bodyPr>
          <a:lstStyle/>
          <a:p>
            <a:pPr marL="177800" indent="-177800" algn="ctr" fontAlgn="ctr">
              <a:spcBef>
                <a:spcPct val="50000"/>
              </a:spcBef>
            </a:pPr>
            <a:r>
              <a:rPr lang="ja-JP" altLang="en-US" sz="800">
                <a:solidFill>
                  <a:schemeClr val="tx2"/>
                </a:solidFill>
                <a:latin typeface="ＭＳ Ｐゴシック" charset="-128"/>
              </a:rPr>
              <a:t>都市機能集積地</a:t>
            </a:r>
          </a:p>
        </p:txBody>
      </p:sp>
      <p:sp>
        <p:nvSpPr>
          <p:cNvPr id="15394" name="Text Box 4"/>
          <p:cNvSpPr txBox="1">
            <a:spLocks noChangeArrowheads="1"/>
          </p:cNvSpPr>
          <p:nvPr/>
        </p:nvSpPr>
        <p:spPr bwMode="auto">
          <a:xfrm>
            <a:off x="65352" y="1152525"/>
            <a:ext cx="268288" cy="1187450"/>
          </a:xfrm>
          <a:prstGeom prst="rect">
            <a:avLst/>
          </a:prstGeom>
          <a:solidFill>
            <a:schemeClr val="accent2"/>
          </a:solidFill>
          <a:ln w="9525">
            <a:noFill/>
            <a:miter lim="800000"/>
            <a:headEnd/>
            <a:tailEnd/>
          </a:ln>
        </p:spPr>
        <p:txBody>
          <a:bodyPr vert="eaVert" lIns="36000" tIns="36000" rIns="36000" bIns="36000"/>
          <a:lstStyle/>
          <a:p>
            <a:pPr marL="177800" indent="-177800" algn="ctr" fontAlgn="ctr">
              <a:spcBef>
                <a:spcPct val="50000"/>
              </a:spcBef>
            </a:pPr>
            <a:r>
              <a:rPr lang="ja-JP" altLang="en-US" sz="1200">
                <a:solidFill>
                  <a:schemeClr val="bg1"/>
                </a:solidFill>
                <a:latin typeface="ＭＳ Ｐゴシック" charset="-128"/>
              </a:rPr>
              <a:t>社会背景</a:t>
            </a:r>
          </a:p>
        </p:txBody>
      </p:sp>
      <p:sp>
        <p:nvSpPr>
          <p:cNvPr id="15395" name="Text Box 38"/>
          <p:cNvSpPr txBox="1">
            <a:spLocks noChangeArrowheads="1"/>
          </p:cNvSpPr>
          <p:nvPr/>
        </p:nvSpPr>
        <p:spPr bwMode="auto">
          <a:xfrm>
            <a:off x="63633" y="2422528"/>
            <a:ext cx="299244" cy="962025"/>
          </a:xfrm>
          <a:prstGeom prst="rect">
            <a:avLst/>
          </a:prstGeom>
          <a:solidFill>
            <a:schemeClr val="accent2"/>
          </a:solidFill>
          <a:ln w="9525">
            <a:noFill/>
            <a:miter lim="800000"/>
            <a:headEnd/>
            <a:tailEnd/>
          </a:ln>
        </p:spPr>
        <p:txBody>
          <a:bodyPr vert="eaVert" lIns="36000" tIns="36000" rIns="36000" bIns="36000"/>
          <a:lstStyle/>
          <a:p>
            <a:pPr marL="177800" indent="-177800" algn="ctr" fontAlgn="ctr">
              <a:spcBef>
                <a:spcPct val="50000"/>
              </a:spcBef>
            </a:pPr>
            <a:r>
              <a:rPr lang="ja-JP" altLang="en-US" sz="1200">
                <a:solidFill>
                  <a:schemeClr val="bg1"/>
                </a:solidFill>
                <a:latin typeface="ＭＳ Ｐゴシック" charset="-128"/>
              </a:rPr>
              <a:t>制度　</a:t>
            </a:r>
          </a:p>
        </p:txBody>
      </p:sp>
      <p:sp>
        <p:nvSpPr>
          <p:cNvPr id="15396" name="Text Box 39"/>
          <p:cNvSpPr txBox="1">
            <a:spLocks noChangeArrowheads="1"/>
          </p:cNvSpPr>
          <p:nvPr/>
        </p:nvSpPr>
        <p:spPr bwMode="auto">
          <a:xfrm>
            <a:off x="63634" y="3505201"/>
            <a:ext cx="270007" cy="2384425"/>
          </a:xfrm>
          <a:prstGeom prst="rect">
            <a:avLst/>
          </a:prstGeom>
          <a:solidFill>
            <a:schemeClr val="accent2"/>
          </a:solidFill>
          <a:ln w="9525">
            <a:noFill/>
            <a:miter lim="800000"/>
            <a:headEnd/>
            <a:tailEnd/>
          </a:ln>
        </p:spPr>
        <p:txBody>
          <a:bodyPr vert="eaVert" lIns="36000" tIns="36000" rIns="36000" bIns="36000"/>
          <a:lstStyle/>
          <a:p>
            <a:pPr marL="177800" indent="-177800" algn="ctr" fontAlgn="ctr">
              <a:spcBef>
                <a:spcPct val="50000"/>
              </a:spcBef>
            </a:pPr>
            <a:r>
              <a:rPr lang="ja-JP" altLang="en-US" sz="1200">
                <a:solidFill>
                  <a:schemeClr val="bg1"/>
                </a:solidFill>
                <a:latin typeface="ＭＳ Ｐゴシック" charset="-128"/>
              </a:rPr>
              <a:t>内　容</a:t>
            </a:r>
          </a:p>
        </p:txBody>
      </p:sp>
      <p:sp>
        <p:nvSpPr>
          <p:cNvPr id="15397" name="Rectangle 43"/>
          <p:cNvSpPr>
            <a:spLocks noChangeArrowheads="1"/>
          </p:cNvSpPr>
          <p:nvPr/>
        </p:nvSpPr>
        <p:spPr bwMode="auto">
          <a:xfrm>
            <a:off x="9398662" y="6524628"/>
            <a:ext cx="507338" cy="333375"/>
          </a:xfrm>
          <a:prstGeom prst="rect">
            <a:avLst/>
          </a:prstGeom>
          <a:noFill/>
          <a:ln w="38100">
            <a:noFill/>
            <a:prstDash val="dash"/>
            <a:miter lim="800000"/>
            <a:headEnd/>
            <a:tailEnd/>
          </a:ln>
        </p:spPr>
        <p:txBody>
          <a:bodyPr wrap="none" anchor="ctr"/>
          <a:lstStyle/>
          <a:p>
            <a:pPr algn="ctr"/>
            <a:fld id="{30EDEA4F-12A5-4456-A946-CB5B31C0C3EF}" type="slidenum">
              <a:rPr lang="en-US" altLang="ja-JP" sz="1400" b="0"/>
              <a:pPr algn="ctr"/>
              <a:t>16</a:t>
            </a:fld>
            <a:endParaRPr lang="en-US" altLang="ja-JP" sz="1400" b="0"/>
          </a:p>
        </p:txBody>
      </p:sp>
    </p:spTree>
    <p:extLst>
      <p:ext uri="{BB962C8B-B14F-4D97-AF65-F5344CB8AC3E}">
        <p14:creationId xmlns:p14="http://schemas.microsoft.com/office/powerpoint/2010/main" val="574253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42950" y="557213"/>
            <a:ext cx="8420100" cy="1143000"/>
          </a:xfrm>
        </p:spPr>
        <p:txBody>
          <a:bodyPr/>
          <a:lstStyle/>
          <a:p>
            <a:pPr eaLnBrk="1" hangingPunct="1">
              <a:lnSpc>
                <a:spcPct val="80000"/>
              </a:lnSpc>
            </a:pPr>
            <a:r>
              <a:rPr lang="ja-JP" altLang="en-US" smtClean="0"/>
              <a:t>都市計画区域</a:t>
            </a:r>
          </a:p>
        </p:txBody>
      </p:sp>
      <p:sp>
        <p:nvSpPr>
          <p:cNvPr id="14339" name="Rectangle 3"/>
          <p:cNvSpPr>
            <a:spLocks noGrp="1" noChangeArrowheads="1"/>
          </p:cNvSpPr>
          <p:nvPr>
            <p:ph type="body" idx="1"/>
          </p:nvPr>
        </p:nvSpPr>
        <p:spPr>
          <a:xfrm>
            <a:off x="495300" y="1484317"/>
            <a:ext cx="8915400" cy="3457575"/>
          </a:xfrm>
        </p:spPr>
        <p:txBody>
          <a:bodyPr/>
          <a:lstStyle/>
          <a:p>
            <a:pPr eaLnBrk="1" hangingPunct="1">
              <a:buFont typeface="Wingdings" pitchFamily="2" charset="2"/>
              <a:buChar char="p"/>
            </a:pPr>
            <a:r>
              <a:rPr lang="ja-JP" altLang="en-US" dirty="0" smtClean="0"/>
              <a:t>市街地から、郊外の農地、田園地域まで、</a:t>
            </a:r>
          </a:p>
          <a:p>
            <a:pPr eaLnBrk="1" hangingPunct="1">
              <a:buFontTx/>
              <a:buNone/>
            </a:pPr>
            <a:r>
              <a:rPr lang="ja-JP" altLang="en-US" dirty="0" smtClean="0"/>
              <a:t>　 将来を見据え、一体の都市として捉える必要のある区域を</a:t>
            </a:r>
            <a:r>
              <a:rPr lang="ja-JP" altLang="en-US" dirty="0" smtClean="0">
                <a:solidFill>
                  <a:schemeClr val="accent2"/>
                </a:solidFill>
              </a:rPr>
              <a:t>「都市計画区域」</a:t>
            </a:r>
            <a:r>
              <a:rPr lang="ja-JP" altLang="en-US" dirty="0" smtClean="0"/>
              <a:t>として指定</a:t>
            </a:r>
          </a:p>
          <a:p>
            <a:pPr eaLnBrk="1" hangingPunct="1">
              <a:buFont typeface="Wingdings" pitchFamily="2" charset="2"/>
              <a:buChar char="p"/>
            </a:pPr>
            <a:r>
              <a:rPr lang="ja-JP" altLang="en-US" dirty="0" smtClean="0"/>
              <a:t>都市計画区域外でも、ある程度土地利用のルールが必要と判断されれば、都市計画区域に準じて</a:t>
            </a:r>
            <a:r>
              <a:rPr lang="ja-JP" altLang="en-US" dirty="0" smtClean="0">
                <a:solidFill>
                  <a:schemeClr val="accent2"/>
                </a:solidFill>
              </a:rPr>
              <a:t>「準都市計画区域」</a:t>
            </a:r>
            <a:r>
              <a:rPr lang="ja-JP" altLang="en-US" dirty="0" smtClean="0"/>
              <a:t>を指定できる</a:t>
            </a:r>
          </a:p>
          <a:p>
            <a:pPr eaLnBrk="1" hangingPunct="1">
              <a:buFontTx/>
              <a:buNone/>
            </a:pPr>
            <a:endParaRPr lang="en-US" altLang="ja-JP" dirty="0" smtClean="0"/>
          </a:p>
        </p:txBody>
      </p:sp>
      <p:sp>
        <p:nvSpPr>
          <p:cNvPr id="14340" name="AutoShape 4"/>
          <p:cNvSpPr>
            <a:spLocks noChangeArrowheads="1"/>
          </p:cNvSpPr>
          <p:nvPr/>
        </p:nvSpPr>
        <p:spPr bwMode="auto">
          <a:xfrm>
            <a:off x="4485217" y="4797425"/>
            <a:ext cx="1169458" cy="431800"/>
          </a:xfrm>
          <a:prstGeom prst="downArrow">
            <a:avLst>
              <a:gd name="adj1" fmla="val 54083"/>
              <a:gd name="adj2" fmla="val 49556"/>
            </a:avLst>
          </a:prstGeom>
          <a:solidFill>
            <a:srgbClr val="FFFF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4341" name="Rectangle 5"/>
          <p:cNvSpPr>
            <a:spLocks noChangeArrowheads="1"/>
          </p:cNvSpPr>
          <p:nvPr/>
        </p:nvSpPr>
        <p:spPr bwMode="auto">
          <a:xfrm>
            <a:off x="818621" y="5339032"/>
            <a:ext cx="8268758" cy="1076325"/>
          </a:xfrm>
          <a:prstGeom prst="rect">
            <a:avLst/>
          </a:prstGeom>
          <a:solidFill>
            <a:schemeClr val="hlink"/>
          </a:solidFill>
          <a:ln w="9525">
            <a:solidFill>
              <a:schemeClr val="tx1"/>
            </a:solidFill>
            <a:miter lim="800000"/>
            <a:headEnd/>
            <a:tailEnd/>
          </a:ln>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a:solidFill>
                  <a:srgbClr val="000000"/>
                </a:solidFill>
                <a:latin typeface="Garamond" pitchFamily="18" charset="0"/>
              </a:rPr>
              <a:t>まちが、無秩序に広がらないよう</a:t>
            </a:r>
          </a:p>
          <a:p>
            <a:pPr algn="ctr" eaLnBrk="1" hangingPunct="1">
              <a:spcBef>
                <a:spcPct val="0"/>
              </a:spcBef>
              <a:buFontTx/>
              <a:buNone/>
            </a:pPr>
            <a:r>
              <a:rPr lang="ja-JP" altLang="en-US">
                <a:solidFill>
                  <a:srgbClr val="000000"/>
                </a:solidFill>
                <a:latin typeface="Garamond" pitchFamily="18" charset="0"/>
              </a:rPr>
              <a:t>一定のルールにより建築等を制限</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8" name="スライド番号プレースホルダ 2"/>
          <p:cNvSpPr>
            <a:spLocks noGrp="1"/>
          </p:cNvSpPr>
          <p:nvPr>
            <p:ph type="sldNum" sz="quarter" idx="12"/>
          </p:nvPr>
        </p:nvSpPr>
        <p:spPr>
          <a:xfrm>
            <a:off x="7594600" y="6581775"/>
            <a:ext cx="2311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17</a:t>
            </a:fld>
            <a:endParaRPr lang="en-US" altLang="ja-JP" sz="1400" dirty="0" smtClean="0">
              <a:solidFill>
                <a:prstClr val="black"/>
              </a:solidFill>
            </a:endParaRPr>
          </a:p>
        </p:txBody>
      </p:sp>
    </p:spTree>
    <p:extLst>
      <p:ext uri="{BB962C8B-B14F-4D97-AF65-F5344CB8AC3E}">
        <p14:creationId xmlns:p14="http://schemas.microsoft.com/office/powerpoint/2010/main" val="366202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026"/>
          <p:cNvSpPr>
            <a:spLocks noGrp="1" noChangeArrowheads="1"/>
          </p:cNvSpPr>
          <p:nvPr>
            <p:ph type="title"/>
          </p:nvPr>
        </p:nvSpPr>
        <p:spPr>
          <a:xfrm>
            <a:off x="741231" y="620713"/>
            <a:ext cx="8420100" cy="792162"/>
          </a:xfrm>
        </p:spPr>
        <p:txBody>
          <a:bodyPr/>
          <a:lstStyle/>
          <a:p>
            <a:pPr eaLnBrk="1" hangingPunct="1"/>
            <a:r>
              <a:rPr lang="ja-JP" altLang="en-US" sz="4000" smtClean="0">
                <a:solidFill>
                  <a:schemeClr val="tx1"/>
                </a:solidFill>
              </a:rPr>
              <a:t>都市計画区域の要件</a:t>
            </a:r>
            <a:r>
              <a:rPr lang="ja-JP" altLang="en-US" sz="4000" smtClean="0"/>
              <a:t>（第５条）</a:t>
            </a:r>
          </a:p>
        </p:txBody>
      </p:sp>
      <p:sp>
        <p:nvSpPr>
          <p:cNvPr id="15364" name="Rectangle 1027"/>
          <p:cNvSpPr>
            <a:spLocks noGrp="1" noChangeArrowheads="1"/>
          </p:cNvSpPr>
          <p:nvPr>
            <p:ph type="body" idx="1"/>
          </p:nvPr>
        </p:nvSpPr>
        <p:spPr>
          <a:xfrm>
            <a:off x="507339" y="1484313"/>
            <a:ext cx="8915400" cy="2232025"/>
          </a:xfrm>
        </p:spPr>
        <p:txBody>
          <a:bodyPr/>
          <a:lstStyle/>
          <a:p>
            <a:pPr eaLnBrk="1" hangingPunct="1">
              <a:lnSpc>
                <a:spcPct val="90000"/>
              </a:lnSpc>
              <a:buFont typeface="Wingdings" pitchFamily="2" charset="2"/>
              <a:buChar char="p"/>
            </a:pPr>
            <a:r>
              <a:rPr lang="ja-JP" altLang="en-US" sz="3600" smtClean="0">
                <a:solidFill>
                  <a:schemeClr val="accent2"/>
                </a:solidFill>
              </a:rPr>
              <a:t>市又は一定の条件（*）に該当する町村の中心の市街地を含み、</a:t>
            </a:r>
          </a:p>
          <a:p>
            <a:pPr eaLnBrk="1" hangingPunct="1">
              <a:lnSpc>
                <a:spcPct val="90000"/>
              </a:lnSpc>
              <a:buFont typeface="Wingdings" pitchFamily="2" charset="2"/>
              <a:buChar char="p"/>
            </a:pPr>
            <a:r>
              <a:rPr lang="ja-JP" altLang="en-US" sz="3600" smtClean="0">
                <a:solidFill>
                  <a:schemeClr val="accent2"/>
                </a:solidFill>
              </a:rPr>
              <a:t>一体の都市として総合的に整備、開発、保全する必要がある区域</a:t>
            </a:r>
            <a:r>
              <a:rPr lang="ja-JP" altLang="en-US" smtClean="0">
                <a:solidFill>
                  <a:schemeClr val="accent2"/>
                </a:solidFill>
              </a:rPr>
              <a:t> </a:t>
            </a:r>
            <a:r>
              <a:rPr lang="ja-JP" altLang="en-US" smtClean="0"/>
              <a:t> 　</a:t>
            </a:r>
          </a:p>
          <a:p>
            <a:pPr eaLnBrk="1" hangingPunct="1">
              <a:lnSpc>
                <a:spcPct val="90000"/>
              </a:lnSpc>
              <a:buFontTx/>
              <a:buNone/>
            </a:pPr>
            <a:endParaRPr lang="en-US" altLang="ja-JP" smtClean="0"/>
          </a:p>
        </p:txBody>
      </p:sp>
      <p:sp>
        <p:nvSpPr>
          <p:cNvPr id="15365" name="Rectangle 1028"/>
          <p:cNvSpPr>
            <a:spLocks noChangeArrowheads="1"/>
          </p:cNvSpPr>
          <p:nvPr/>
        </p:nvSpPr>
        <p:spPr bwMode="auto">
          <a:xfrm>
            <a:off x="584729" y="4365888"/>
            <a:ext cx="85026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5366" name="Text Box 1031"/>
          <p:cNvSpPr txBox="1">
            <a:spLocks noChangeArrowheads="1"/>
          </p:cNvSpPr>
          <p:nvPr/>
        </p:nvSpPr>
        <p:spPr bwMode="auto">
          <a:xfrm>
            <a:off x="741231" y="4581788"/>
            <a:ext cx="8268758" cy="1812925"/>
          </a:xfrm>
          <a:prstGeom prst="rect">
            <a:avLst/>
          </a:prstGeom>
          <a:solidFill>
            <a:schemeClr val="hlink"/>
          </a:solidFill>
          <a:ln w="12700">
            <a:solidFill>
              <a:schemeClr val="tx1"/>
            </a:solidFill>
            <a:miter lim="800000"/>
            <a:headEnd/>
            <a:tailEnd/>
          </a:ln>
        </p:spPr>
        <p:txBody>
          <a:bodyPr>
            <a:spAutoFit/>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800">
                <a:solidFill>
                  <a:srgbClr val="000000"/>
                </a:solidFill>
              </a:rPr>
              <a:t>・人口が１万人以上かつ第２次、第３次産業就業者割合</a:t>
            </a:r>
            <a:r>
              <a:rPr lang="en-US" altLang="ja-JP" sz="2800">
                <a:solidFill>
                  <a:srgbClr val="000000"/>
                </a:solidFill>
              </a:rPr>
              <a:t>50</a:t>
            </a:r>
            <a:r>
              <a:rPr lang="ja-JP" altLang="en-US" sz="2800">
                <a:solidFill>
                  <a:srgbClr val="000000"/>
                </a:solidFill>
              </a:rPr>
              <a:t>％以上</a:t>
            </a:r>
          </a:p>
          <a:p>
            <a:pPr eaLnBrk="1" hangingPunct="1">
              <a:spcBef>
                <a:spcPct val="0"/>
              </a:spcBef>
              <a:buFontTx/>
              <a:buNone/>
            </a:pPr>
            <a:r>
              <a:rPr lang="ja-JP" altLang="en-US" sz="2800">
                <a:solidFill>
                  <a:srgbClr val="000000"/>
                </a:solidFill>
              </a:rPr>
              <a:t>・概ね</a:t>
            </a:r>
            <a:r>
              <a:rPr lang="en-US" altLang="ja-JP" sz="2800">
                <a:solidFill>
                  <a:srgbClr val="000000"/>
                </a:solidFill>
              </a:rPr>
              <a:t>10</a:t>
            </a:r>
            <a:r>
              <a:rPr lang="ja-JP" altLang="en-US" sz="2800">
                <a:solidFill>
                  <a:srgbClr val="000000"/>
                </a:solidFill>
              </a:rPr>
              <a:t>年以内に上記に該当する</a:t>
            </a:r>
          </a:p>
          <a:p>
            <a:pPr eaLnBrk="1" hangingPunct="1">
              <a:spcBef>
                <a:spcPct val="0"/>
              </a:spcBef>
              <a:buFontTx/>
              <a:buNone/>
            </a:pPr>
            <a:r>
              <a:rPr lang="ja-JP" altLang="en-US" sz="2800">
                <a:solidFill>
                  <a:srgbClr val="000000"/>
                </a:solidFill>
              </a:rPr>
              <a:t>・中心の市街地の区域内人口が３千人以上　等</a:t>
            </a:r>
          </a:p>
        </p:txBody>
      </p:sp>
      <p:sp>
        <p:nvSpPr>
          <p:cNvPr id="15367" name="Text Box 1032"/>
          <p:cNvSpPr txBox="1">
            <a:spLocks noChangeArrowheads="1"/>
          </p:cNvSpPr>
          <p:nvPr/>
        </p:nvSpPr>
        <p:spPr bwMode="auto">
          <a:xfrm>
            <a:off x="662122" y="3933832"/>
            <a:ext cx="328480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50000"/>
              </a:spcBef>
              <a:buFontTx/>
              <a:buNone/>
            </a:pPr>
            <a:r>
              <a:rPr lang="ja-JP" altLang="en-US" sz="2800">
                <a:solidFill>
                  <a:srgbClr val="000000"/>
                </a:solidFill>
              </a:rPr>
              <a:t>（＊　町村の要件）</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9"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18</a:t>
            </a:fld>
            <a:endParaRPr lang="en-US" altLang="ja-JP" sz="1400" dirty="0" smtClean="0">
              <a:solidFill>
                <a:prstClr val="black"/>
              </a:solidFill>
            </a:endParaRPr>
          </a:p>
        </p:txBody>
      </p:sp>
    </p:spTree>
    <p:extLst>
      <p:ext uri="{BB962C8B-B14F-4D97-AF65-F5344CB8AC3E}">
        <p14:creationId xmlns:p14="http://schemas.microsoft.com/office/powerpoint/2010/main" val="1629984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◆本日の講義内容</a:t>
            </a:r>
          </a:p>
        </p:txBody>
      </p:sp>
      <p:sp>
        <p:nvSpPr>
          <p:cNvPr id="3076" name="図 1"/>
          <p:cNvSpPr>
            <a:spLocks noChangeAspect="1"/>
          </p:cNvSpPr>
          <p:nvPr/>
        </p:nvSpPr>
        <p:spPr bwMode="auto">
          <a:xfrm>
            <a:off x="4017434" y="3860800"/>
            <a:ext cx="462452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endParaRPr lang="ja-JP" altLang="en-US" dirty="0"/>
          </a:p>
        </p:txBody>
      </p:sp>
      <p:sp>
        <p:nvSpPr>
          <p:cNvPr id="3078" name="Rectangle 1027"/>
          <p:cNvSpPr>
            <a:spLocks noGrp="1" noChangeArrowheads="1"/>
          </p:cNvSpPr>
          <p:nvPr>
            <p:ph type="body" idx="1"/>
          </p:nvPr>
        </p:nvSpPr>
        <p:spPr>
          <a:xfrm>
            <a:off x="739512" y="1268416"/>
            <a:ext cx="8425260" cy="4105275"/>
          </a:xfrm>
        </p:spPr>
        <p:txBody>
          <a:bodyPr/>
          <a:lstStyle/>
          <a:p>
            <a:pPr marL="0" indent="0" eaLnBrk="1" hangingPunct="1">
              <a:buNone/>
              <a:defRPr/>
            </a:pPr>
            <a:r>
              <a:rPr lang="ja-JP" altLang="en-US" sz="4000" dirty="0" smtClean="0"/>
              <a:t>１</a:t>
            </a:r>
            <a:r>
              <a:rPr lang="en-US" altLang="ja-JP" sz="4000" dirty="0" smtClean="0"/>
              <a:t>.</a:t>
            </a:r>
            <a:r>
              <a:rPr lang="ja-JP" altLang="en-US" sz="4000" dirty="0" smtClean="0"/>
              <a:t>都市計画（開発許可）の必要性</a:t>
            </a:r>
            <a:endParaRPr lang="en-US" altLang="ja-JP" sz="4000" dirty="0" smtClean="0"/>
          </a:p>
          <a:p>
            <a:pPr marL="0" indent="0" eaLnBrk="1" hangingPunct="1">
              <a:buNone/>
              <a:defRPr/>
            </a:pPr>
            <a:r>
              <a:rPr lang="en-US" altLang="ja-JP" sz="4000" dirty="0" smtClean="0"/>
              <a:t>2.</a:t>
            </a:r>
            <a:r>
              <a:rPr lang="ja-JP" altLang="en-US" sz="4000" dirty="0" smtClean="0"/>
              <a:t>都市計画の概要</a:t>
            </a:r>
            <a:endParaRPr lang="en-US" altLang="ja-JP" sz="4000" dirty="0" smtClean="0"/>
          </a:p>
          <a:p>
            <a:pPr marL="0" indent="0" eaLnBrk="1" hangingPunct="1">
              <a:buNone/>
              <a:defRPr/>
            </a:pPr>
            <a:r>
              <a:rPr lang="en-US" altLang="ja-JP" sz="4000" dirty="0" smtClean="0"/>
              <a:t>3.</a:t>
            </a:r>
            <a:r>
              <a:rPr lang="ja-JP" altLang="en-US" sz="4000" dirty="0" smtClean="0"/>
              <a:t>開発許可について</a:t>
            </a:r>
            <a:endParaRPr lang="en-US" altLang="ja-JP" sz="4000" dirty="0" smtClean="0"/>
          </a:p>
          <a:p>
            <a:pPr marL="0" indent="0" eaLnBrk="1" hangingPunct="1">
              <a:buNone/>
              <a:defRPr/>
            </a:pPr>
            <a:r>
              <a:rPr lang="en-US" altLang="ja-JP" sz="4000" dirty="0" smtClean="0"/>
              <a:t>4.</a:t>
            </a:r>
            <a:r>
              <a:rPr lang="ja-JP" altLang="en-US" sz="4000" dirty="0" smtClean="0"/>
              <a:t>開発許可の基準</a:t>
            </a:r>
            <a:endParaRPr lang="en-US" altLang="ja-JP" sz="4000" dirty="0" smtClean="0"/>
          </a:p>
          <a:p>
            <a:pPr marL="0" indent="0" eaLnBrk="1" hangingPunct="1">
              <a:buNone/>
              <a:defRPr/>
            </a:pPr>
            <a:r>
              <a:rPr lang="en-US" altLang="ja-JP" sz="4000" dirty="0" smtClean="0"/>
              <a:t>5.</a:t>
            </a:r>
            <a:r>
              <a:rPr lang="ja-JP" altLang="en-US" sz="4000" dirty="0" smtClean="0"/>
              <a:t>建築等の許可</a:t>
            </a:r>
          </a:p>
          <a:p>
            <a:pPr marL="0" indent="0" eaLnBrk="1" hangingPunct="1">
              <a:buFontTx/>
              <a:buNone/>
              <a:defRPr/>
            </a:pPr>
            <a:endParaRPr lang="ja-JP" altLang="en-US" dirty="0" smtClean="0"/>
          </a:p>
          <a:p>
            <a:pPr marL="609600" indent="-609600" eaLnBrk="1" hangingPunct="1">
              <a:buFontTx/>
              <a:buAutoNum type="arabicPeriod"/>
              <a:defRPr/>
            </a:pPr>
            <a:endParaRPr lang="ja-JP" altLang="en-US" dirty="0" smtClean="0"/>
          </a:p>
          <a:p>
            <a:pPr marL="609600" indent="-609600" eaLnBrk="1" hangingPunct="1">
              <a:buFontTx/>
              <a:buAutoNum type="arabicPeriod"/>
              <a:defRPr/>
            </a:pPr>
            <a:endParaRPr lang="en-US" altLang="ja-JP" dirty="0" smtClean="0"/>
          </a:p>
        </p:txBody>
      </p:sp>
      <p:sp>
        <p:nvSpPr>
          <p:cNvPr id="6" name="スライド番号プレースホルダ 2"/>
          <p:cNvSpPr txBox="1">
            <a:spLocks/>
          </p:cNvSpPr>
          <p:nvPr/>
        </p:nvSpPr>
        <p:spPr bwMode="auto">
          <a:xfrm>
            <a:off x="7594600" y="6541366"/>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a:t>
            </a:fld>
            <a:endParaRPr lang="en-US" altLang="ja-JP" sz="1400" dirty="0" smtClean="0">
              <a:solidFill>
                <a:prstClr val="black"/>
              </a:solidFill>
            </a:endParaRPr>
          </a:p>
        </p:txBody>
      </p:sp>
    </p:spTree>
    <p:extLst>
      <p:ext uri="{BB962C8B-B14F-4D97-AF65-F5344CB8AC3E}">
        <p14:creationId xmlns:p14="http://schemas.microsoft.com/office/powerpoint/2010/main" val="1999619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ja-JP" altLang="en-US" smtClean="0"/>
              <a:t>都市計画区域指定の効果</a:t>
            </a:r>
          </a:p>
        </p:txBody>
      </p:sp>
      <p:sp>
        <p:nvSpPr>
          <p:cNvPr id="16388" name="Rectangle 3"/>
          <p:cNvSpPr>
            <a:spLocks noGrp="1" noChangeArrowheads="1"/>
          </p:cNvSpPr>
          <p:nvPr>
            <p:ph type="body" idx="1"/>
          </p:nvPr>
        </p:nvSpPr>
        <p:spPr/>
        <p:txBody>
          <a:bodyPr/>
          <a:lstStyle/>
          <a:p>
            <a:pPr marL="609600" indent="-609600" eaLnBrk="1" hangingPunct="1">
              <a:buFontTx/>
              <a:buAutoNum type="circleNumDbPlain"/>
            </a:pPr>
            <a:r>
              <a:rPr lang="ja-JP" altLang="en-US" dirty="0" smtClean="0"/>
              <a:t>都市計画の決定</a:t>
            </a:r>
          </a:p>
          <a:p>
            <a:pPr marL="609600" indent="-609600" eaLnBrk="1" hangingPunct="1">
              <a:buFontTx/>
              <a:buAutoNum type="circleNumDbPlain"/>
            </a:pPr>
            <a:r>
              <a:rPr lang="ja-JP" altLang="en-US" dirty="0" smtClean="0"/>
              <a:t>開発許可の対象面積</a:t>
            </a:r>
          </a:p>
          <a:p>
            <a:pPr marL="609600" indent="-609600" eaLnBrk="1" hangingPunct="1">
              <a:buFontTx/>
              <a:buAutoNum type="circleNumDbPlain"/>
            </a:pPr>
            <a:r>
              <a:rPr lang="ja-JP" altLang="en-US" dirty="0" smtClean="0"/>
              <a:t>都市施設の整備</a:t>
            </a:r>
          </a:p>
          <a:p>
            <a:pPr marL="609600" indent="-609600" eaLnBrk="1" hangingPunct="1">
              <a:buFontTx/>
              <a:buAutoNum type="circleNumDbPlain"/>
            </a:pPr>
            <a:r>
              <a:rPr lang="ja-JP" altLang="en-US" dirty="0" smtClean="0"/>
              <a:t>市街地開発事業の施行</a:t>
            </a:r>
          </a:p>
          <a:p>
            <a:pPr marL="609600" indent="-609600" eaLnBrk="1" hangingPunct="1">
              <a:buFontTx/>
              <a:buAutoNum type="circleNumDbPlain"/>
            </a:pPr>
            <a:r>
              <a:rPr lang="ja-JP" altLang="en-US" dirty="0" smtClean="0"/>
              <a:t>地価公示の対象</a:t>
            </a:r>
            <a:r>
              <a:rPr lang="en-US" altLang="ja-JP" dirty="0" smtClean="0"/>
              <a:t>(</a:t>
            </a:r>
            <a:r>
              <a:rPr lang="ja-JP" altLang="en-US" dirty="0" smtClean="0"/>
              <a:t>地価公示法第２条）</a:t>
            </a:r>
          </a:p>
          <a:p>
            <a:pPr marL="609600" indent="-609600" eaLnBrk="1" hangingPunct="1">
              <a:buFontTx/>
              <a:buAutoNum type="circleNumDbPlain"/>
            </a:pPr>
            <a:r>
              <a:rPr lang="ja-JP" altLang="en-US" dirty="0" smtClean="0"/>
              <a:t>建築確認（建築基準法第６条）　　等</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19</a:t>
            </a:fld>
            <a:endParaRPr lang="en-US" altLang="ja-JP" sz="1400" dirty="0" smtClean="0">
              <a:solidFill>
                <a:prstClr val="black"/>
              </a:solidFill>
            </a:endParaRPr>
          </a:p>
        </p:txBody>
      </p:sp>
    </p:spTree>
    <p:extLst>
      <p:ext uri="{BB962C8B-B14F-4D97-AF65-F5344CB8AC3E}">
        <p14:creationId xmlns:p14="http://schemas.microsoft.com/office/powerpoint/2010/main" val="3546815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ja-JP" altLang="en-US" sz="4000" dirty="0" smtClean="0"/>
              <a:t>都市計画区域の面積と人口</a:t>
            </a:r>
          </a:p>
        </p:txBody>
      </p:sp>
      <p:sp>
        <p:nvSpPr>
          <p:cNvPr id="17412" name="Rectangle 3"/>
          <p:cNvSpPr>
            <a:spLocks noGrp="1" noChangeArrowheads="1"/>
          </p:cNvSpPr>
          <p:nvPr>
            <p:ph type="body" idx="1"/>
          </p:nvPr>
        </p:nvSpPr>
        <p:spPr>
          <a:xfrm>
            <a:off x="742950" y="1752601"/>
            <a:ext cx="8420100" cy="1247775"/>
          </a:xfrm>
        </p:spPr>
        <p:txBody>
          <a:bodyPr/>
          <a:lstStyle/>
          <a:p>
            <a:pPr eaLnBrk="1" hangingPunct="1">
              <a:buFont typeface="Wingdings" pitchFamily="2" charset="2"/>
              <a:buChar char="p"/>
            </a:pPr>
            <a:r>
              <a:rPr lang="ja-JP" altLang="en-US" dirty="0" smtClean="0"/>
              <a:t>福島県の都市計画区域は、</a:t>
            </a:r>
            <a:r>
              <a:rPr lang="ja-JP" altLang="en-US" u="sng" dirty="0" smtClean="0">
                <a:solidFill>
                  <a:srgbClr val="FF0000"/>
                </a:solidFill>
              </a:rPr>
              <a:t>県土の２５％</a:t>
            </a:r>
          </a:p>
          <a:p>
            <a:pPr eaLnBrk="1" hangingPunct="1">
              <a:buFont typeface="Wingdings" pitchFamily="2" charset="2"/>
              <a:buChar char="p"/>
            </a:pPr>
            <a:r>
              <a:rPr lang="ja-JP" altLang="en-US" dirty="0" smtClean="0"/>
              <a:t>都市計画区域内に、県民の</a:t>
            </a:r>
            <a:r>
              <a:rPr lang="ja-JP" altLang="en-US" u="sng" dirty="0" smtClean="0">
                <a:solidFill>
                  <a:srgbClr val="FF0000"/>
                </a:solidFill>
              </a:rPr>
              <a:t>９</a:t>
            </a:r>
            <a:r>
              <a:rPr lang="ja-JP" altLang="en-US" u="sng" dirty="0">
                <a:solidFill>
                  <a:srgbClr val="FF0000"/>
                </a:solidFill>
              </a:rPr>
              <a:t>４</a:t>
            </a:r>
            <a:r>
              <a:rPr lang="ja-JP" altLang="en-US" u="sng" dirty="0" smtClean="0">
                <a:solidFill>
                  <a:srgbClr val="FF0000"/>
                </a:solidFill>
              </a:rPr>
              <a:t>％が居住</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graphicFrame>
        <p:nvGraphicFramePr>
          <p:cNvPr id="5" name="グラフ 4"/>
          <p:cNvGraphicFramePr/>
          <p:nvPr>
            <p:extLst>
              <p:ext uri="{D42A27DB-BD31-4B8C-83A1-F6EECF244321}">
                <p14:modId xmlns:p14="http://schemas.microsoft.com/office/powerpoint/2010/main" val="1246935148"/>
              </p:ext>
            </p:extLst>
          </p:nvPr>
        </p:nvGraphicFramePr>
        <p:xfrm>
          <a:off x="5069494" y="3166003"/>
          <a:ext cx="4697101" cy="31366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p:nvPr>
            <p:extLst>
              <p:ext uri="{D42A27DB-BD31-4B8C-83A1-F6EECF244321}">
                <p14:modId xmlns:p14="http://schemas.microsoft.com/office/powerpoint/2010/main" val="3981791789"/>
              </p:ext>
            </p:extLst>
          </p:nvPr>
        </p:nvGraphicFramePr>
        <p:xfrm>
          <a:off x="116946" y="3166003"/>
          <a:ext cx="4753191" cy="3139894"/>
        </p:xfrm>
        <a:graphic>
          <a:graphicData uri="http://schemas.openxmlformats.org/drawingml/2006/chart">
            <c:chart xmlns:c="http://schemas.openxmlformats.org/drawingml/2006/chart" xmlns:r="http://schemas.openxmlformats.org/officeDocument/2006/relationships" r:id="rId4"/>
          </a:graphicData>
        </a:graphic>
      </p:graphicFrame>
      <p:sp>
        <p:nvSpPr>
          <p:cNvPr id="6" name="テキスト ボックス 5"/>
          <p:cNvSpPr txBox="1"/>
          <p:nvPr/>
        </p:nvSpPr>
        <p:spPr>
          <a:xfrm>
            <a:off x="3209738" y="5994881"/>
            <a:ext cx="2109608" cy="307777"/>
          </a:xfrm>
          <a:prstGeom prst="rect">
            <a:avLst/>
          </a:prstGeom>
          <a:noFill/>
        </p:spPr>
        <p:txBody>
          <a:bodyPr wrap="square" rtlCol="0">
            <a:spAutoFit/>
          </a:bodyPr>
          <a:lstStyle/>
          <a:p>
            <a:r>
              <a:rPr kumimoji="1" lang="ja-JP" altLang="en-US" sz="1400" dirty="0" smtClean="0"/>
              <a:t>平成３</a:t>
            </a:r>
            <a:r>
              <a:rPr lang="ja-JP" altLang="en-US" sz="1400" dirty="0">
                <a:latin typeface="ＭＳ Ｐゴシック" panose="020B0600070205080204" pitchFamily="50" charset="-128"/>
                <a:ea typeface="ＭＳ Ｐゴシック" panose="020B0600070205080204" pitchFamily="50" charset="-128"/>
              </a:rPr>
              <a:t>１</a:t>
            </a:r>
            <a:r>
              <a:rPr kumimoji="1" lang="ja-JP" altLang="en-US" sz="1400" dirty="0" smtClean="0"/>
              <a:t>年３月現在</a:t>
            </a:r>
            <a:endParaRPr kumimoji="1" lang="en-US" altLang="ja-JP" sz="1400" dirty="0" smtClean="0"/>
          </a:p>
        </p:txBody>
      </p:sp>
      <p:sp>
        <p:nvSpPr>
          <p:cNvPr id="10"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20</a:t>
            </a:fld>
            <a:endParaRPr lang="en-US" altLang="ja-JP" sz="1400" dirty="0" smtClean="0">
              <a:solidFill>
                <a:prstClr val="black"/>
              </a:solidFill>
            </a:endParaRPr>
          </a:p>
        </p:txBody>
      </p:sp>
    </p:spTree>
    <p:extLst>
      <p:ext uri="{BB962C8B-B14F-4D97-AF65-F5344CB8AC3E}">
        <p14:creationId xmlns:p14="http://schemas.microsoft.com/office/powerpoint/2010/main" val="3222958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ja-JP" altLang="en-US" smtClean="0"/>
              <a:t>区域区分（第７条）</a:t>
            </a:r>
          </a:p>
        </p:txBody>
      </p:sp>
      <p:sp>
        <p:nvSpPr>
          <p:cNvPr id="18436" name="Rectangle 3"/>
          <p:cNvSpPr>
            <a:spLocks noGrp="1" noChangeArrowheads="1"/>
          </p:cNvSpPr>
          <p:nvPr>
            <p:ph type="body" idx="1"/>
          </p:nvPr>
        </p:nvSpPr>
        <p:spPr>
          <a:xfrm>
            <a:off x="983096" y="1590144"/>
            <a:ext cx="8420100" cy="2338924"/>
          </a:xfrm>
        </p:spPr>
        <p:txBody>
          <a:bodyPr/>
          <a:lstStyle/>
          <a:p>
            <a:pPr marL="0" indent="0" eaLnBrk="1" hangingPunct="1">
              <a:buNone/>
            </a:pPr>
            <a:r>
              <a:rPr lang="ja-JP" altLang="en-US" dirty="0" smtClean="0"/>
              <a:t>□無秩序な市街化を防止し、都市の健全で計画</a:t>
            </a:r>
            <a:endParaRPr lang="en-US" altLang="ja-JP" dirty="0" smtClean="0"/>
          </a:p>
          <a:p>
            <a:pPr marL="0" indent="0" eaLnBrk="1" hangingPunct="1">
              <a:buNone/>
            </a:pPr>
            <a:r>
              <a:rPr lang="ja-JP" altLang="en-US" dirty="0" smtClean="0"/>
              <a:t>　的な市街化を図るため、都市計画区域を市街</a:t>
            </a:r>
            <a:endParaRPr lang="en-US" altLang="ja-JP" dirty="0" smtClean="0"/>
          </a:p>
          <a:p>
            <a:pPr marL="0" indent="0" eaLnBrk="1" hangingPunct="1">
              <a:buNone/>
            </a:pPr>
            <a:r>
              <a:rPr lang="ja-JP" altLang="en-US" dirty="0" smtClean="0"/>
              <a:t>　化区域と市街化調整区域に区分する制度</a:t>
            </a:r>
            <a:endParaRPr lang="en-US" altLang="ja-JP" dirty="0" smtClean="0"/>
          </a:p>
          <a:p>
            <a:pPr marL="0" indent="0" eaLnBrk="1" hangingPunct="1">
              <a:buNone/>
            </a:pPr>
            <a:r>
              <a:rPr lang="ja-JP" altLang="en-US" dirty="0" smtClean="0"/>
              <a:t>　→　一般的に</a:t>
            </a:r>
            <a:r>
              <a:rPr lang="ja-JP" altLang="en-US" dirty="0" smtClean="0">
                <a:solidFill>
                  <a:srgbClr val="FF0000"/>
                </a:solidFill>
              </a:rPr>
              <a:t>「線引き」</a:t>
            </a:r>
            <a:r>
              <a:rPr lang="ja-JP" altLang="en-US" dirty="0" smtClean="0"/>
              <a:t>と呼ばれる。</a:t>
            </a:r>
          </a:p>
        </p:txBody>
      </p:sp>
      <p:sp>
        <p:nvSpPr>
          <p:cNvPr id="18437" name="AutoShape 4"/>
          <p:cNvSpPr>
            <a:spLocks noChangeArrowheads="1"/>
          </p:cNvSpPr>
          <p:nvPr/>
        </p:nvSpPr>
        <p:spPr bwMode="auto">
          <a:xfrm>
            <a:off x="1104112" y="4186238"/>
            <a:ext cx="2858294" cy="792162"/>
          </a:xfrm>
          <a:prstGeom prst="roundRect">
            <a:avLst>
              <a:gd name="adj" fmla="val 16667"/>
            </a:avLst>
          </a:prstGeom>
          <a:solidFill>
            <a:schemeClr val="hlink"/>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800" dirty="0">
                <a:solidFill>
                  <a:srgbClr val="000000"/>
                </a:solidFill>
                <a:latin typeface="Garamond" pitchFamily="18" charset="0"/>
              </a:rPr>
              <a:t>市街化区域</a:t>
            </a:r>
          </a:p>
        </p:txBody>
      </p:sp>
      <p:sp>
        <p:nvSpPr>
          <p:cNvPr id="18438" name="AutoShape 5"/>
          <p:cNvSpPr>
            <a:spLocks noChangeArrowheads="1"/>
          </p:cNvSpPr>
          <p:nvPr/>
        </p:nvSpPr>
        <p:spPr bwMode="auto">
          <a:xfrm>
            <a:off x="1105855" y="5308863"/>
            <a:ext cx="2856573" cy="792163"/>
          </a:xfrm>
          <a:prstGeom prst="roundRect">
            <a:avLst>
              <a:gd name="adj" fmla="val 16667"/>
            </a:avLst>
          </a:prstGeom>
          <a:solidFill>
            <a:schemeClr val="hlink"/>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800">
                <a:solidFill>
                  <a:srgbClr val="000000"/>
                </a:solidFill>
                <a:latin typeface="Garamond" pitchFamily="18" charset="0"/>
              </a:rPr>
              <a:t>市街化調整区域</a:t>
            </a:r>
          </a:p>
        </p:txBody>
      </p:sp>
      <p:sp>
        <p:nvSpPr>
          <p:cNvPr id="18439" name="Rectangle 6"/>
          <p:cNvSpPr>
            <a:spLocks noChangeArrowheads="1"/>
          </p:cNvSpPr>
          <p:nvPr/>
        </p:nvSpPr>
        <p:spPr bwMode="auto">
          <a:xfrm>
            <a:off x="4251325" y="3981450"/>
            <a:ext cx="4758664"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400" dirty="0">
                <a:solidFill>
                  <a:srgbClr val="000000"/>
                </a:solidFill>
                <a:latin typeface="Garamond" pitchFamily="18" charset="0"/>
              </a:rPr>
              <a:t>既に市街地を形成している区域及び優先的かつ計画的に市街化を図るべき区域</a:t>
            </a:r>
          </a:p>
        </p:txBody>
      </p:sp>
      <p:sp>
        <p:nvSpPr>
          <p:cNvPr id="18440" name="Rectangle 7"/>
          <p:cNvSpPr>
            <a:spLocks noChangeArrowheads="1"/>
          </p:cNvSpPr>
          <p:nvPr/>
        </p:nvSpPr>
        <p:spPr bwMode="auto">
          <a:xfrm>
            <a:off x="4251325" y="5453063"/>
            <a:ext cx="437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400" dirty="0">
                <a:solidFill>
                  <a:srgbClr val="000000"/>
                </a:solidFill>
                <a:latin typeface="Garamond" pitchFamily="18" charset="0"/>
              </a:rPr>
              <a:t>市街化を抑えようとする区域</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21</a:t>
            </a:fld>
            <a:endParaRPr lang="en-US" altLang="ja-JP" sz="1400" dirty="0" smtClean="0">
              <a:solidFill>
                <a:prstClr val="black"/>
              </a:solidFill>
            </a:endParaRPr>
          </a:p>
        </p:txBody>
      </p:sp>
    </p:spTree>
    <p:extLst>
      <p:ext uri="{BB962C8B-B14F-4D97-AF65-F5344CB8AC3E}">
        <p14:creationId xmlns:p14="http://schemas.microsoft.com/office/powerpoint/2010/main" val="3665318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7266" y="714375"/>
            <a:ext cx="8464815" cy="5678488"/>
            <a:chOff x="-5236" y="719"/>
            <a:chExt cx="4922" cy="3577"/>
          </a:xfrm>
        </p:grpSpPr>
        <p:pic>
          <p:nvPicPr>
            <p:cNvPr id="4143" name="Picture 3"/>
            <p:cNvPicPr>
              <a:picLocks noChangeAspect="1" noChangeArrowheads="1"/>
            </p:cNvPicPr>
            <p:nvPr/>
          </p:nvPicPr>
          <p:blipFill>
            <a:blip r:embed="rId3" cstate="print"/>
            <a:srcRect/>
            <a:stretch>
              <a:fillRect/>
            </a:stretch>
          </p:blipFill>
          <p:spPr bwMode="auto">
            <a:xfrm>
              <a:off x="-5236" y="719"/>
              <a:ext cx="4922" cy="3577"/>
            </a:xfrm>
            <a:prstGeom prst="rect">
              <a:avLst/>
            </a:prstGeom>
            <a:solidFill>
              <a:schemeClr val="bg1"/>
            </a:solidFill>
            <a:ln w="9525">
              <a:noFill/>
              <a:miter lim="800000"/>
              <a:headEnd/>
              <a:tailEnd/>
            </a:ln>
          </p:spPr>
        </p:pic>
        <p:pic>
          <p:nvPicPr>
            <p:cNvPr id="4144" name="Picture 4"/>
            <p:cNvPicPr>
              <a:picLocks noChangeAspect="1" noChangeArrowheads="1"/>
            </p:cNvPicPr>
            <p:nvPr/>
          </p:nvPicPr>
          <p:blipFill>
            <a:blip r:embed="rId4" cstate="print"/>
            <a:srcRect/>
            <a:stretch>
              <a:fillRect/>
            </a:stretch>
          </p:blipFill>
          <p:spPr bwMode="auto">
            <a:xfrm>
              <a:off x="-4565" y="3937"/>
              <a:ext cx="1476" cy="312"/>
            </a:xfrm>
            <a:prstGeom prst="rect">
              <a:avLst/>
            </a:prstGeom>
            <a:solidFill>
              <a:schemeClr val="bg1"/>
            </a:solidFill>
            <a:ln w="9525">
              <a:noFill/>
              <a:miter lim="800000"/>
              <a:headEnd/>
              <a:tailEnd/>
            </a:ln>
          </p:spPr>
        </p:pic>
        <p:graphicFrame>
          <p:nvGraphicFramePr>
            <p:cNvPr id="4098" name="Object 5"/>
            <p:cNvGraphicFramePr>
              <a:graphicFrameLocks noChangeAspect="1"/>
            </p:cNvGraphicFramePr>
            <p:nvPr/>
          </p:nvGraphicFramePr>
          <p:xfrm>
            <a:off x="-4229" y="2343"/>
            <a:ext cx="1150" cy="916"/>
          </p:xfrm>
          <a:graphic>
            <a:graphicData uri="http://schemas.openxmlformats.org/presentationml/2006/ole">
              <mc:AlternateContent xmlns:mc="http://schemas.openxmlformats.org/markup-compatibility/2006">
                <mc:Choice xmlns:v="urn:schemas-microsoft-com:vml" Requires="v">
                  <p:oleObj spid="_x0000_s13854" name="Image" r:id="rId5" imgW="1484253" imgH="2103124" progId="">
                    <p:embed/>
                  </p:oleObj>
                </mc:Choice>
                <mc:Fallback>
                  <p:oleObj name="Image" r:id="rId5" imgW="1484253" imgH="2103124"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 y="2343"/>
                          <a:ext cx="1150" cy="9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6"/>
            <p:cNvGraphicFramePr>
              <a:graphicFrameLocks noChangeAspect="1"/>
            </p:cNvGraphicFramePr>
            <p:nvPr/>
          </p:nvGraphicFramePr>
          <p:xfrm>
            <a:off x="-4647" y="2473"/>
            <a:ext cx="715" cy="136"/>
          </p:xfrm>
          <a:graphic>
            <a:graphicData uri="http://schemas.openxmlformats.org/presentationml/2006/ole">
              <mc:AlternateContent xmlns:mc="http://schemas.openxmlformats.org/markup-compatibility/2006">
                <mc:Choice xmlns:v="urn:schemas-microsoft-com:vml" Requires="v">
                  <p:oleObj spid="_x0000_s13855" name="Image" r:id="rId7" imgW="1027091" imgH="331924" progId="">
                    <p:embed/>
                  </p:oleObj>
                </mc:Choice>
                <mc:Fallback>
                  <p:oleObj name="Image" r:id="rId7" imgW="1027091" imgH="331924"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7" y="2473"/>
                          <a:ext cx="715"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7"/>
            <p:cNvGraphicFramePr>
              <a:graphicFrameLocks noChangeAspect="1"/>
            </p:cNvGraphicFramePr>
            <p:nvPr/>
          </p:nvGraphicFramePr>
          <p:xfrm>
            <a:off x="-3196" y="2466"/>
            <a:ext cx="399" cy="276"/>
          </p:xfrm>
          <a:graphic>
            <a:graphicData uri="http://schemas.openxmlformats.org/presentationml/2006/ole">
              <mc:AlternateContent xmlns:mc="http://schemas.openxmlformats.org/markup-compatibility/2006">
                <mc:Choice xmlns:v="urn:schemas-microsoft-com:vml" Requires="v">
                  <p:oleObj spid="_x0000_s13856" name="Image" r:id="rId9" imgW="624577" imgH="606245" progId="">
                    <p:embed/>
                  </p:oleObj>
                </mc:Choice>
                <mc:Fallback>
                  <p:oleObj name="Image" r:id="rId9" imgW="624577" imgH="606245"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6" y="2466"/>
                          <a:ext cx="399" cy="2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1" name="Object 8"/>
            <p:cNvGraphicFramePr>
              <a:graphicFrameLocks noChangeAspect="1"/>
            </p:cNvGraphicFramePr>
            <p:nvPr/>
          </p:nvGraphicFramePr>
          <p:xfrm>
            <a:off x="-2845" y="3406"/>
            <a:ext cx="344" cy="353"/>
          </p:xfrm>
          <a:graphic>
            <a:graphicData uri="http://schemas.openxmlformats.org/presentationml/2006/ole">
              <mc:AlternateContent xmlns:mc="http://schemas.openxmlformats.org/markup-compatibility/2006">
                <mc:Choice xmlns:v="urn:schemas-microsoft-com:vml" Requires="v">
                  <p:oleObj spid="_x0000_s13857" name="Image" r:id="rId11" imgW="469075" imgH="801354" progId="">
                    <p:embed/>
                  </p:oleObj>
                </mc:Choice>
                <mc:Fallback>
                  <p:oleObj name="Image" r:id="rId11" imgW="469075" imgH="801354"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5" y="3406"/>
                          <a:ext cx="344" cy="3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45" name="Rectangle 9"/>
            <p:cNvSpPr>
              <a:spLocks noChangeArrowheads="1"/>
            </p:cNvSpPr>
            <p:nvPr/>
          </p:nvSpPr>
          <p:spPr bwMode="auto">
            <a:xfrm rot="-1281169">
              <a:off x="-2595" y="3695"/>
              <a:ext cx="48" cy="169"/>
            </a:xfrm>
            <a:prstGeom prst="rect">
              <a:avLst/>
            </a:prstGeom>
            <a:solidFill>
              <a:srgbClr val="EAEAEA"/>
            </a:solidFill>
            <a:ln w="9525">
              <a:noFill/>
              <a:miter lim="800000"/>
              <a:headEnd/>
              <a:tailEnd/>
            </a:ln>
          </p:spPr>
          <p:txBody>
            <a:bodyPr wrap="none" anchor="ctr"/>
            <a:lstStyle/>
            <a:p>
              <a:endParaRPr lang="ja-JP" altLang="en-US"/>
            </a:p>
          </p:txBody>
        </p:sp>
        <p:graphicFrame>
          <p:nvGraphicFramePr>
            <p:cNvPr id="4102" name="Object 10"/>
            <p:cNvGraphicFramePr>
              <a:graphicFrameLocks noChangeAspect="1"/>
            </p:cNvGraphicFramePr>
            <p:nvPr/>
          </p:nvGraphicFramePr>
          <p:xfrm>
            <a:off x="-2502" y="3523"/>
            <a:ext cx="966" cy="41"/>
          </p:xfrm>
          <a:graphic>
            <a:graphicData uri="http://schemas.openxmlformats.org/presentationml/2006/ole">
              <mc:AlternateContent xmlns:mc="http://schemas.openxmlformats.org/markup-compatibility/2006">
                <mc:Choice xmlns:v="urn:schemas-microsoft-com:vml" Requires="v">
                  <p:oleObj spid="_x0000_s13858" name="Image" r:id="rId13" imgW="984256" imgH="36361" progId="">
                    <p:embed/>
                  </p:oleObj>
                </mc:Choice>
                <mc:Fallback>
                  <p:oleObj name="Image" r:id="rId13" imgW="984256" imgH="36361"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2" y="3523"/>
                          <a:ext cx="966"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46" name="Rectangle 11"/>
            <p:cNvSpPr>
              <a:spLocks noChangeArrowheads="1"/>
            </p:cNvSpPr>
            <p:nvPr/>
          </p:nvSpPr>
          <p:spPr bwMode="auto">
            <a:xfrm rot="-1281169">
              <a:off x="-1549" y="3459"/>
              <a:ext cx="49" cy="185"/>
            </a:xfrm>
            <a:prstGeom prst="rect">
              <a:avLst/>
            </a:prstGeom>
            <a:solidFill>
              <a:srgbClr val="EAEAEA"/>
            </a:solidFill>
            <a:ln w="9525">
              <a:noFill/>
              <a:miter lim="800000"/>
              <a:headEnd/>
              <a:tailEnd/>
            </a:ln>
          </p:spPr>
          <p:txBody>
            <a:bodyPr wrap="none" anchor="ctr"/>
            <a:lstStyle/>
            <a:p>
              <a:endParaRPr lang="ja-JP" altLang="en-US"/>
            </a:p>
          </p:txBody>
        </p:sp>
        <p:sp>
          <p:nvSpPr>
            <p:cNvPr id="4147" name="Line 12"/>
            <p:cNvSpPr>
              <a:spLocks noChangeShapeType="1"/>
            </p:cNvSpPr>
            <p:nvPr/>
          </p:nvSpPr>
          <p:spPr bwMode="auto">
            <a:xfrm>
              <a:off x="-1612" y="3459"/>
              <a:ext cx="162" cy="186"/>
            </a:xfrm>
            <a:prstGeom prst="line">
              <a:avLst/>
            </a:prstGeom>
            <a:noFill/>
            <a:ln w="15875">
              <a:solidFill>
                <a:srgbClr val="969696"/>
              </a:solidFill>
              <a:round/>
              <a:headEnd/>
              <a:tailEnd/>
            </a:ln>
          </p:spPr>
          <p:txBody>
            <a:bodyPr/>
            <a:lstStyle/>
            <a:p>
              <a:endParaRPr lang="ja-JP" altLang="en-US"/>
            </a:p>
          </p:txBody>
        </p:sp>
        <p:graphicFrame>
          <p:nvGraphicFramePr>
            <p:cNvPr id="4103" name="Object 13"/>
            <p:cNvGraphicFramePr>
              <a:graphicFrameLocks noChangeAspect="1"/>
            </p:cNvGraphicFramePr>
            <p:nvPr/>
          </p:nvGraphicFramePr>
          <p:xfrm>
            <a:off x="-5206" y="1074"/>
            <a:ext cx="993" cy="298"/>
          </p:xfrm>
          <a:graphic>
            <a:graphicData uri="http://schemas.openxmlformats.org/presentationml/2006/ole">
              <mc:AlternateContent xmlns:mc="http://schemas.openxmlformats.org/markup-compatibility/2006">
                <mc:Choice xmlns:v="urn:schemas-microsoft-com:vml" Requires="v">
                  <p:oleObj spid="_x0000_s13859" name="Image" r:id="rId15" imgW="1414035" imgH="676428" progId="">
                    <p:embed/>
                  </p:oleObj>
                </mc:Choice>
                <mc:Fallback>
                  <p:oleObj name="Image" r:id="rId15" imgW="1414035" imgH="676428"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6" y="1074"/>
                          <a:ext cx="993" cy="2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4"/>
            <p:cNvGrpSpPr>
              <a:grpSpLocks/>
            </p:cNvGrpSpPr>
            <p:nvPr/>
          </p:nvGrpSpPr>
          <p:grpSpPr bwMode="auto">
            <a:xfrm>
              <a:off x="-4429" y="1069"/>
              <a:ext cx="369" cy="177"/>
              <a:chOff x="1022" y="910"/>
              <a:chExt cx="358" cy="167"/>
            </a:xfrm>
          </p:grpSpPr>
          <p:graphicFrame>
            <p:nvGraphicFramePr>
              <p:cNvPr id="4111" name="Object 15"/>
              <p:cNvGraphicFramePr>
                <a:graphicFrameLocks noChangeAspect="1"/>
              </p:cNvGraphicFramePr>
              <p:nvPr/>
            </p:nvGraphicFramePr>
            <p:xfrm>
              <a:off x="1134" y="1018"/>
              <a:ext cx="179" cy="59"/>
            </p:xfrm>
            <a:graphic>
              <a:graphicData uri="http://schemas.openxmlformats.org/presentationml/2006/ole">
                <mc:AlternateContent xmlns:mc="http://schemas.openxmlformats.org/markup-compatibility/2006">
                  <mc:Choice xmlns:v="urn:schemas-microsoft-com:vml" Requires="v">
                    <p:oleObj spid="_x0000_s13860" name="Image" r:id="rId17" imgW="457201" imgH="255967" progId="">
                      <p:embed/>
                    </p:oleObj>
                  </mc:Choice>
                  <mc:Fallback>
                    <p:oleObj name="Image" r:id="rId17"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34" y="1018"/>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2" name="Object 16"/>
              <p:cNvGraphicFramePr>
                <a:graphicFrameLocks noChangeAspect="1"/>
              </p:cNvGraphicFramePr>
              <p:nvPr/>
            </p:nvGraphicFramePr>
            <p:xfrm>
              <a:off x="1201" y="962"/>
              <a:ext cx="179" cy="59"/>
            </p:xfrm>
            <a:graphic>
              <a:graphicData uri="http://schemas.openxmlformats.org/presentationml/2006/ole">
                <mc:AlternateContent xmlns:mc="http://schemas.openxmlformats.org/markup-compatibility/2006">
                  <mc:Choice xmlns:v="urn:schemas-microsoft-com:vml" Requires="v">
                    <p:oleObj spid="_x0000_s13861" name="Image" r:id="rId19" imgW="457201" imgH="255967" progId="">
                      <p:embed/>
                    </p:oleObj>
                  </mc:Choice>
                  <mc:Fallback>
                    <p:oleObj name="Image" r:id="rId19"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01" y="962"/>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3" name="Object 17"/>
              <p:cNvGraphicFramePr>
                <a:graphicFrameLocks noChangeAspect="1"/>
              </p:cNvGraphicFramePr>
              <p:nvPr/>
            </p:nvGraphicFramePr>
            <p:xfrm>
              <a:off x="1022" y="960"/>
              <a:ext cx="179" cy="59"/>
            </p:xfrm>
            <a:graphic>
              <a:graphicData uri="http://schemas.openxmlformats.org/presentationml/2006/ole">
                <mc:AlternateContent xmlns:mc="http://schemas.openxmlformats.org/markup-compatibility/2006">
                  <mc:Choice xmlns:v="urn:schemas-microsoft-com:vml" Requires="v">
                    <p:oleObj spid="_x0000_s13862" name="Image" r:id="rId20" imgW="457201" imgH="255967" progId="">
                      <p:embed/>
                    </p:oleObj>
                  </mc:Choice>
                  <mc:Fallback>
                    <p:oleObj name="Image" r:id="rId20"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2" y="96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4" name="Object 18"/>
              <p:cNvGraphicFramePr>
                <a:graphicFrameLocks noChangeAspect="1"/>
              </p:cNvGraphicFramePr>
              <p:nvPr/>
            </p:nvGraphicFramePr>
            <p:xfrm>
              <a:off x="1098" y="910"/>
              <a:ext cx="179" cy="59"/>
            </p:xfrm>
            <a:graphic>
              <a:graphicData uri="http://schemas.openxmlformats.org/presentationml/2006/ole">
                <mc:AlternateContent xmlns:mc="http://schemas.openxmlformats.org/markup-compatibility/2006">
                  <mc:Choice xmlns:v="urn:schemas-microsoft-com:vml" Requires="v">
                    <p:oleObj spid="_x0000_s13863" name="Image" r:id="rId21" imgW="457201" imgH="255967" progId="">
                      <p:embed/>
                    </p:oleObj>
                  </mc:Choice>
                  <mc:Fallback>
                    <p:oleObj name="Image" r:id="rId21"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8" y="91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19"/>
            <p:cNvGrpSpPr>
              <a:grpSpLocks/>
            </p:cNvGrpSpPr>
            <p:nvPr/>
          </p:nvGrpSpPr>
          <p:grpSpPr bwMode="auto">
            <a:xfrm>
              <a:off x="-4321" y="1128"/>
              <a:ext cx="369" cy="177"/>
              <a:chOff x="1022" y="910"/>
              <a:chExt cx="358" cy="167"/>
            </a:xfrm>
          </p:grpSpPr>
          <p:graphicFrame>
            <p:nvGraphicFramePr>
              <p:cNvPr id="4107" name="Object 20"/>
              <p:cNvGraphicFramePr>
                <a:graphicFrameLocks noChangeAspect="1"/>
              </p:cNvGraphicFramePr>
              <p:nvPr/>
            </p:nvGraphicFramePr>
            <p:xfrm>
              <a:off x="1134" y="1018"/>
              <a:ext cx="179" cy="59"/>
            </p:xfrm>
            <a:graphic>
              <a:graphicData uri="http://schemas.openxmlformats.org/presentationml/2006/ole">
                <mc:AlternateContent xmlns:mc="http://schemas.openxmlformats.org/markup-compatibility/2006">
                  <mc:Choice xmlns:v="urn:schemas-microsoft-com:vml" Requires="v">
                    <p:oleObj spid="_x0000_s13864" name="Image" r:id="rId22" imgW="457201" imgH="255967" progId="">
                      <p:embed/>
                    </p:oleObj>
                  </mc:Choice>
                  <mc:Fallback>
                    <p:oleObj name="Image" r:id="rId22"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34" y="1018"/>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8" name="Object 21"/>
              <p:cNvGraphicFramePr>
                <a:graphicFrameLocks noChangeAspect="1"/>
              </p:cNvGraphicFramePr>
              <p:nvPr/>
            </p:nvGraphicFramePr>
            <p:xfrm>
              <a:off x="1201" y="962"/>
              <a:ext cx="179" cy="59"/>
            </p:xfrm>
            <a:graphic>
              <a:graphicData uri="http://schemas.openxmlformats.org/presentationml/2006/ole">
                <mc:AlternateContent xmlns:mc="http://schemas.openxmlformats.org/markup-compatibility/2006">
                  <mc:Choice xmlns:v="urn:schemas-microsoft-com:vml" Requires="v">
                    <p:oleObj spid="_x0000_s13865" name="Image" r:id="rId23" imgW="457201" imgH="255967" progId="">
                      <p:embed/>
                    </p:oleObj>
                  </mc:Choice>
                  <mc:Fallback>
                    <p:oleObj name="Image" r:id="rId23"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01" y="962"/>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9" name="Object 22"/>
              <p:cNvGraphicFramePr>
                <a:graphicFrameLocks noChangeAspect="1"/>
              </p:cNvGraphicFramePr>
              <p:nvPr/>
            </p:nvGraphicFramePr>
            <p:xfrm>
              <a:off x="1022" y="960"/>
              <a:ext cx="179" cy="59"/>
            </p:xfrm>
            <a:graphic>
              <a:graphicData uri="http://schemas.openxmlformats.org/presentationml/2006/ole">
                <mc:AlternateContent xmlns:mc="http://schemas.openxmlformats.org/markup-compatibility/2006">
                  <mc:Choice xmlns:v="urn:schemas-microsoft-com:vml" Requires="v">
                    <p:oleObj spid="_x0000_s13866" name="Image" r:id="rId24" imgW="457201" imgH="255967" progId="">
                      <p:embed/>
                    </p:oleObj>
                  </mc:Choice>
                  <mc:Fallback>
                    <p:oleObj name="Image" r:id="rId24"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2" y="96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0" name="Object 23"/>
              <p:cNvGraphicFramePr>
                <a:graphicFrameLocks noChangeAspect="1"/>
              </p:cNvGraphicFramePr>
              <p:nvPr/>
            </p:nvGraphicFramePr>
            <p:xfrm>
              <a:off x="1098" y="910"/>
              <a:ext cx="179" cy="59"/>
            </p:xfrm>
            <a:graphic>
              <a:graphicData uri="http://schemas.openxmlformats.org/presentationml/2006/ole">
                <mc:AlternateContent xmlns:mc="http://schemas.openxmlformats.org/markup-compatibility/2006">
                  <mc:Choice xmlns:v="urn:schemas-microsoft-com:vml" Requires="v">
                    <p:oleObj spid="_x0000_s13867" name="Image" r:id="rId25" imgW="457201" imgH="255967" progId="">
                      <p:embed/>
                    </p:oleObj>
                  </mc:Choice>
                  <mc:Fallback>
                    <p:oleObj name="Image" r:id="rId25" imgW="457201" imgH="255967"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8" y="91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4104" name="Object 24"/>
            <p:cNvGraphicFramePr>
              <a:graphicFrameLocks noChangeAspect="1"/>
            </p:cNvGraphicFramePr>
            <p:nvPr/>
          </p:nvGraphicFramePr>
          <p:xfrm>
            <a:off x="-1378" y="2766"/>
            <a:ext cx="357" cy="83"/>
          </p:xfrm>
          <a:graphic>
            <a:graphicData uri="http://schemas.openxmlformats.org/presentationml/2006/ole">
              <mc:AlternateContent xmlns:mc="http://schemas.openxmlformats.org/markup-compatibility/2006">
                <mc:Choice xmlns:v="urn:schemas-microsoft-com:vml" Requires="v">
                  <p:oleObj spid="_x0000_s13868" name="Image" r:id="rId26" imgW="502921" imgH="210241" progId="">
                    <p:embed/>
                  </p:oleObj>
                </mc:Choice>
                <mc:Fallback>
                  <p:oleObj name="Image" r:id="rId26" imgW="502921" imgH="210241" progId="">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78" y="2766"/>
                          <a:ext cx="357" cy="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50" name="Freeform 25"/>
            <p:cNvSpPr>
              <a:spLocks/>
            </p:cNvSpPr>
            <p:nvPr/>
          </p:nvSpPr>
          <p:spPr bwMode="auto">
            <a:xfrm>
              <a:off x="-2894" y="2083"/>
              <a:ext cx="284" cy="146"/>
            </a:xfrm>
            <a:custGeom>
              <a:avLst/>
              <a:gdLst>
                <a:gd name="T0" fmla="*/ 0 w 284"/>
                <a:gd name="T1" fmla="*/ 40 h 146"/>
                <a:gd name="T2" fmla="*/ 106 w 284"/>
                <a:gd name="T3" fmla="*/ 2 h 146"/>
                <a:gd name="T4" fmla="*/ 200 w 284"/>
                <a:gd name="T5" fmla="*/ 0 h 146"/>
                <a:gd name="T6" fmla="*/ 284 w 284"/>
                <a:gd name="T7" fmla="*/ 146 h 146"/>
                <a:gd name="T8" fmla="*/ 0 w 284"/>
                <a:gd name="T9" fmla="*/ 140 h 146"/>
                <a:gd name="T10" fmla="*/ 0 w 284"/>
                <a:gd name="T11" fmla="*/ 40 h 146"/>
                <a:gd name="T12" fmla="*/ 0 60000 65536"/>
                <a:gd name="T13" fmla="*/ 0 60000 65536"/>
                <a:gd name="T14" fmla="*/ 0 60000 65536"/>
                <a:gd name="T15" fmla="*/ 0 60000 65536"/>
                <a:gd name="T16" fmla="*/ 0 60000 65536"/>
                <a:gd name="T17" fmla="*/ 0 60000 65536"/>
                <a:gd name="T18" fmla="*/ 0 w 284"/>
                <a:gd name="T19" fmla="*/ 0 h 146"/>
                <a:gd name="T20" fmla="*/ 284 w 284"/>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284" h="146">
                  <a:moveTo>
                    <a:pt x="0" y="40"/>
                  </a:moveTo>
                  <a:lnTo>
                    <a:pt x="106" y="2"/>
                  </a:lnTo>
                  <a:lnTo>
                    <a:pt x="200" y="0"/>
                  </a:lnTo>
                  <a:lnTo>
                    <a:pt x="284" y="146"/>
                  </a:lnTo>
                  <a:lnTo>
                    <a:pt x="0" y="140"/>
                  </a:lnTo>
                  <a:lnTo>
                    <a:pt x="0" y="40"/>
                  </a:lnTo>
                  <a:close/>
                </a:path>
              </a:pathLst>
            </a:custGeom>
            <a:solidFill>
              <a:srgbClr val="EAEAEA"/>
            </a:solidFill>
            <a:ln w="9525">
              <a:solidFill>
                <a:srgbClr val="EAEAEA"/>
              </a:solidFill>
              <a:round/>
              <a:headEnd/>
              <a:tailEnd/>
            </a:ln>
          </p:spPr>
          <p:txBody>
            <a:bodyPr/>
            <a:lstStyle/>
            <a:p>
              <a:endParaRPr lang="ja-JP" altLang="en-US"/>
            </a:p>
          </p:txBody>
        </p:sp>
        <p:graphicFrame>
          <p:nvGraphicFramePr>
            <p:cNvPr id="4105" name="Object 26"/>
            <p:cNvGraphicFramePr>
              <a:graphicFrameLocks noChangeAspect="1"/>
            </p:cNvGraphicFramePr>
            <p:nvPr/>
          </p:nvGraphicFramePr>
          <p:xfrm>
            <a:off x="-2492" y="2647"/>
            <a:ext cx="1134" cy="209"/>
          </p:xfrm>
          <a:graphic>
            <a:graphicData uri="http://schemas.openxmlformats.org/presentationml/2006/ole">
              <mc:AlternateContent xmlns:mc="http://schemas.openxmlformats.org/markup-compatibility/2006">
                <mc:Choice xmlns:v="urn:schemas-microsoft-com:vml" Requires="v">
                  <p:oleObj spid="_x0000_s13869" name="Image" r:id="rId28" imgW="3784127" imgH="164905" progId="">
                    <p:embed/>
                  </p:oleObj>
                </mc:Choice>
                <mc:Fallback>
                  <p:oleObj name="Image" r:id="rId28" imgW="3784127" imgH="164905" progId="">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92" y="2647"/>
                          <a:ext cx="1134" cy="2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6" name="Object 27"/>
            <p:cNvGraphicFramePr>
              <a:graphicFrameLocks noChangeAspect="1"/>
            </p:cNvGraphicFramePr>
            <p:nvPr/>
          </p:nvGraphicFramePr>
          <p:xfrm>
            <a:off x="-1442" y="2655"/>
            <a:ext cx="421" cy="132"/>
          </p:xfrm>
          <a:graphic>
            <a:graphicData uri="http://schemas.openxmlformats.org/presentationml/2006/ole">
              <mc:AlternateContent xmlns:mc="http://schemas.openxmlformats.org/markup-compatibility/2006">
                <mc:Choice xmlns:v="urn:schemas-microsoft-com:vml" Requires="v">
                  <p:oleObj spid="_x0000_s13870" name="Image" r:id="rId30" imgW="502921" imgH="210241" progId="">
                    <p:embed/>
                  </p:oleObj>
                </mc:Choice>
                <mc:Fallback>
                  <p:oleObj name="Image" r:id="rId30" imgW="502921" imgH="210241" progId="">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42" y="2655"/>
                          <a:ext cx="421" cy="1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51" name="Freeform 28"/>
            <p:cNvSpPr>
              <a:spLocks/>
            </p:cNvSpPr>
            <p:nvPr/>
          </p:nvSpPr>
          <p:spPr bwMode="auto">
            <a:xfrm>
              <a:off x="-3529" y="1886"/>
              <a:ext cx="1324" cy="266"/>
            </a:xfrm>
            <a:custGeom>
              <a:avLst/>
              <a:gdLst>
                <a:gd name="T0" fmla="*/ 110 w 1324"/>
                <a:gd name="T1" fmla="*/ 0 h 266"/>
                <a:gd name="T2" fmla="*/ 221 w 1324"/>
                <a:gd name="T3" fmla="*/ 87 h 266"/>
                <a:gd name="T4" fmla="*/ 220 w 1324"/>
                <a:gd name="T5" fmla="*/ 168 h 266"/>
                <a:gd name="T6" fmla="*/ 144 w 1324"/>
                <a:gd name="T7" fmla="*/ 221 h 266"/>
                <a:gd name="T8" fmla="*/ 0 w 1324"/>
                <a:gd name="T9" fmla="*/ 264 h 266"/>
                <a:gd name="T10" fmla="*/ 274 w 1324"/>
                <a:gd name="T11" fmla="*/ 258 h 266"/>
                <a:gd name="T12" fmla="*/ 311 w 1324"/>
                <a:gd name="T13" fmla="*/ 207 h 266"/>
                <a:gd name="T14" fmla="*/ 344 w 1324"/>
                <a:gd name="T15" fmla="*/ 202 h 266"/>
                <a:gd name="T16" fmla="*/ 383 w 1324"/>
                <a:gd name="T17" fmla="*/ 212 h 266"/>
                <a:gd name="T18" fmla="*/ 418 w 1324"/>
                <a:gd name="T19" fmla="*/ 266 h 266"/>
                <a:gd name="T20" fmla="*/ 642 w 1324"/>
                <a:gd name="T21" fmla="*/ 240 h 266"/>
                <a:gd name="T22" fmla="*/ 1079 w 1324"/>
                <a:gd name="T23" fmla="*/ 192 h 266"/>
                <a:gd name="T24" fmla="*/ 1319 w 1324"/>
                <a:gd name="T25" fmla="*/ 202 h 266"/>
                <a:gd name="T26" fmla="*/ 1324 w 1324"/>
                <a:gd name="T27" fmla="*/ 29 h 266"/>
                <a:gd name="T28" fmla="*/ 110 w 1324"/>
                <a:gd name="T29" fmla="*/ 0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4"/>
                <a:gd name="T46" fmla="*/ 0 h 266"/>
                <a:gd name="T47" fmla="*/ 1324 w 1324"/>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4" h="266">
                  <a:moveTo>
                    <a:pt x="110" y="0"/>
                  </a:moveTo>
                  <a:lnTo>
                    <a:pt x="221" y="87"/>
                  </a:lnTo>
                  <a:lnTo>
                    <a:pt x="220" y="168"/>
                  </a:lnTo>
                  <a:lnTo>
                    <a:pt x="144" y="221"/>
                  </a:lnTo>
                  <a:lnTo>
                    <a:pt x="0" y="264"/>
                  </a:lnTo>
                  <a:lnTo>
                    <a:pt x="274" y="258"/>
                  </a:lnTo>
                  <a:lnTo>
                    <a:pt x="311" y="207"/>
                  </a:lnTo>
                  <a:lnTo>
                    <a:pt x="344" y="202"/>
                  </a:lnTo>
                  <a:lnTo>
                    <a:pt x="383" y="212"/>
                  </a:lnTo>
                  <a:lnTo>
                    <a:pt x="418" y="266"/>
                  </a:lnTo>
                  <a:lnTo>
                    <a:pt x="642" y="240"/>
                  </a:lnTo>
                  <a:lnTo>
                    <a:pt x="1079" y="192"/>
                  </a:lnTo>
                  <a:lnTo>
                    <a:pt x="1319" y="202"/>
                  </a:lnTo>
                  <a:lnTo>
                    <a:pt x="1324" y="29"/>
                  </a:lnTo>
                  <a:lnTo>
                    <a:pt x="110" y="0"/>
                  </a:lnTo>
                  <a:close/>
                </a:path>
              </a:pathLst>
            </a:custGeom>
            <a:solidFill>
              <a:srgbClr val="EAEAEA"/>
            </a:solidFill>
            <a:ln w="9525">
              <a:noFill/>
              <a:round/>
              <a:headEnd/>
              <a:tailEnd/>
            </a:ln>
          </p:spPr>
          <p:txBody>
            <a:bodyPr/>
            <a:lstStyle/>
            <a:p>
              <a:endParaRPr lang="ja-JP" altLang="en-US"/>
            </a:p>
          </p:txBody>
        </p:sp>
        <p:pic>
          <p:nvPicPr>
            <p:cNvPr id="4152" name="Picture 29"/>
            <p:cNvPicPr>
              <a:picLocks noChangeAspect="1" noChangeArrowheads="1"/>
            </p:cNvPicPr>
            <p:nvPr/>
          </p:nvPicPr>
          <p:blipFill>
            <a:blip r:embed="rId31" cstate="print"/>
            <a:srcRect/>
            <a:stretch>
              <a:fillRect/>
            </a:stretch>
          </p:blipFill>
          <p:spPr bwMode="auto">
            <a:xfrm>
              <a:off x="-2519" y="3812"/>
              <a:ext cx="1084" cy="46"/>
            </a:xfrm>
            <a:prstGeom prst="rect">
              <a:avLst/>
            </a:prstGeom>
            <a:solidFill>
              <a:schemeClr val="bg1"/>
            </a:solidFill>
            <a:ln w="9525">
              <a:noFill/>
              <a:miter lim="800000"/>
              <a:headEnd/>
              <a:tailEnd/>
            </a:ln>
          </p:spPr>
        </p:pic>
        <p:sp>
          <p:nvSpPr>
            <p:cNvPr id="4153" name="Rectangle 30"/>
            <p:cNvSpPr>
              <a:spLocks noChangeArrowheads="1"/>
            </p:cNvSpPr>
            <p:nvPr/>
          </p:nvSpPr>
          <p:spPr bwMode="auto">
            <a:xfrm rot="-1264502">
              <a:off x="-1476" y="3630"/>
              <a:ext cx="44" cy="216"/>
            </a:xfrm>
            <a:prstGeom prst="rect">
              <a:avLst/>
            </a:prstGeom>
            <a:solidFill>
              <a:srgbClr val="EAEAEA"/>
            </a:solidFill>
            <a:ln w="9525">
              <a:noFill/>
              <a:miter lim="800000"/>
              <a:headEnd/>
              <a:tailEnd/>
            </a:ln>
          </p:spPr>
          <p:txBody>
            <a:bodyPr wrap="none" anchor="ctr"/>
            <a:lstStyle/>
            <a:p>
              <a:endParaRPr lang="ja-JP" altLang="en-US"/>
            </a:p>
          </p:txBody>
        </p:sp>
        <p:sp>
          <p:nvSpPr>
            <p:cNvPr id="4154" name="Freeform 31"/>
            <p:cNvSpPr>
              <a:spLocks/>
            </p:cNvSpPr>
            <p:nvPr/>
          </p:nvSpPr>
          <p:spPr bwMode="auto">
            <a:xfrm>
              <a:off x="-2554" y="3750"/>
              <a:ext cx="53" cy="109"/>
            </a:xfrm>
            <a:custGeom>
              <a:avLst/>
              <a:gdLst>
                <a:gd name="T0" fmla="*/ 18 w 57"/>
                <a:gd name="T1" fmla="*/ 55 h 114"/>
                <a:gd name="T2" fmla="*/ 0 w 57"/>
                <a:gd name="T3" fmla="*/ 0 h 114"/>
                <a:gd name="T4" fmla="*/ 12 w 57"/>
                <a:gd name="T5" fmla="*/ 0 h 114"/>
                <a:gd name="T6" fmla="*/ 0 60000 65536"/>
                <a:gd name="T7" fmla="*/ 0 60000 65536"/>
                <a:gd name="T8" fmla="*/ 0 60000 65536"/>
                <a:gd name="T9" fmla="*/ 0 w 57"/>
                <a:gd name="T10" fmla="*/ 0 h 114"/>
                <a:gd name="T11" fmla="*/ 57 w 57"/>
                <a:gd name="T12" fmla="*/ 114 h 114"/>
              </a:gdLst>
              <a:ahLst/>
              <a:cxnLst>
                <a:cxn ang="T6">
                  <a:pos x="T0" y="T1"/>
                </a:cxn>
                <a:cxn ang="T7">
                  <a:pos x="T2" y="T3"/>
                </a:cxn>
                <a:cxn ang="T8">
                  <a:pos x="T4" y="T5"/>
                </a:cxn>
              </a:cxnLst>
              <a:rect l="T9" t="T10" r="T11" b="T12"/>
              <a:pathLst>
                <a:path w="57" h="114">
                  <a:moveTo>
                    <a:pt x="57" y="114"/>
                  </a:moveTo>
                  <a:lnTo>
                    <a:pt x="0" y="0"/>
                  </a:lnTo>
                  <a:lnTo>
                    <a:pt x="36" y="0"/>
                  </a:lnTo>
                </a:path>
              </a:pathLst>
            </a:custGeom>
            <a:solidFill>
              <a:schemeClr val="bg1"/>
            </a:solidFill>
            <a:ln w="15875">
              <a:solidFill>
                <a:srgbClr val="969696"/>
              </a:solidFill>
              <a:round/>
              <a:headEnd/>
              <a:tailEnd/>
            </a:ln>
          </p:spPr>
          <p:txBody>
            <a:bodyPr/>
            <a:lstStyle/>
            <a:p>
              <a:endParaRPr lang="ja-JP" altLang="en-US"/>
            </a:p>
          </p:txBody>
        </p:sp>
        <p:sp>
          <p:nvSpPr>
            <p:cNvPr id="4156" name="Freeform 33"/>
            <p:cNvSpPr>
              <a:spLocks/>
            </p:cNvSpPr>
            <p:nvPr/>
          </p:nvSpPr>
          <p:spPr bwMode="auto">
            <a:xfrm>
              <a:off x="-4287" y="3252"/>
              <a:ext cx="236" cy="329"/>
            </a:xfrm>
            <a:custGeom>
              <a:avLst/>
              <a:gdLst>
                <a:gd name="T0" fmla="*/ 236 w 236"/>
                <a:gd name="T1" fmla="*/ 0 h 329"/>
                <a:gd name="T2" fmla="*/ 0 w 236"/>
                <a:gd name="T3" fmla="*/ 329 h 329"/>
                <a:gd name="T4" fmla="*/ 0 60000 65536"/>
                <a:gd name="T5" fmla="*/ 0 60000 65536"/>
                <a:gd name="T6" fmla="*/ 0 w 236"/>
                <a:gd name="T7" fmla="*/ 0 h 329"/>
                <a:gd name="T8" fmla="*/ 236 w 236"/>
                <a:gd name="T9" fmla="*/ 329 h 329"/>
              </a:gdLst>
              <a:ahLst/>
              <a:cxnLst>
                <a:cxn ang="T4">
                  <a:pos x="T0" y="T1"/>
                </a:cxn>
                <a:cxn ang="T5">
                  <a:pos x="T2" y="T3"/>
                </a:cxn>
              </a:cxnLst>
              <a:rect l="T6" t="T7" r="T8" b="T9"/>
              <a:pathLst>
                <a:path w="236" h="329">
                  <a:moveTo>
                    <a:pt x="236" y="0"/>
                  </a:moveTo>
                  <a:lnTo>
                    <a:pt x="0" y="329"/>
                  </a:lnTo>
                </a:path>
              </a:pathLst>
            </a:custGeom>
            <a:noFill/>
            <a:ln w="19050">
              <a:solidFill>
                <a:srgbClr val="969696"/>
              </a:solidFill>
              <a:round/>
              <a:headEnd type="none" w="med" len="med"/>
              <a:tailEnd type="none" w="med" len="med"/>
            </a:ln>
          </p:spPr>
          <p:txBody>
            <a:bodyPr/>
            <a:lstStyle/>
            <a:p>
              <a:endParaRPr lang="ja-JP" altLang="en-US"/>
            </a:p>
          </p:txBody>
        </p:sp>
        <p:sp>
          <p:nvSpPr>
            <p:cNvPr id="4157" name="Freeform 34"/>
            <p:cNvSpPr>
              <a:spLocks/>
            </p:cNvSpPr>
            <p:nvPr/>
          </p:nvSpPr>
          <p:spPr bwMode="auto">
            <a:xfrm>
              <a:off x="-5212" y="3636"/>
              <a:ext cx="880" cy="17"/>
            </a:xfrm>
            <a:custGeom>
              <a:avLst/>
              <a:gdLst>
                <a:gd name="T0" fmla="*/ 0 w 880"/>
                <a:gd name="T1" fmla="*/ 0 h 17"/>
                <a:gd name="T2" fmla="*/ 870 w 880"/>
                <a:gd name="T3" fmla="*/ 2 h 17"/>
                <a:gd name="T4" fmla="*/ 880 w 880"/>
                <a:gd name="T5" fmla="*/ 17 h 17"/>
                <a:gd name="T6" fmla="*/ 0 60000 65536"/>
                <a:gd name="T7" fmla="*/ 0 60000 65536"/>
                <a:gd name="T8" fmla="*/ 0 60000 65536"/>
                <a:gd name="T9" fmla="*/ 0 w 880"/>
                <a:gd name="T10" fmla="*/ 0 h 17"/>
                <a:gd name="T11" fmla="*/ 880 w 880"/>
                <a:gd name="T12" fmla="*/ 17 h 17"/>
              </a:gdLst>
              <a:ahLst/>
              <a:cxnLst>
                <a:cxn ang="T6">
                  <a:pos x="T0" y="T1"/>
                </a:cxn>
                <a:cxn ang="T7">
                  <a:pos x="T2" y="T3"/>
                </a:cxn>
                <a:cxn ang="T8">
                  <a:pos x="T4" y="T5"/>
                </a:cxn>
              </a:cxnLst>
              <a:rect l="T9" t="T10" r="T11" b="T12"/>
              <a:pathLst>
                <a:path w="880" h="17">
                  <a:moveTo>
                    <a:pt x="0" y="0"/>
                  </a:moveTo>
                  <a:lnTo>
                    <a:pt x="870" y="2"/>
                  </a:lnTo>
                  <a:lnTo>
                    <a:pt x="880" y="17"/>
                  </a:lnTo>
                </a:path>
              </a:pathLst>
            </a:custGeom>
            <a:noFill/>
            <a:ln w="19050">
              <a:solidFill>
                <a:srgbClr val="969696"/>
              </a:solidFill>
              <a:round/>
              <a:headEnd/>
              <a:tailEnd/>
            </a:ln>
          </p:spPr>
          <p:txBody>
            <a:bodyPr/>
            <a:lstStyle/>
            <a:p>
              <a:endParaRPr lang="ja-JP" altLang="en-US"/>
            </a:p>
          </p:txBody>
        </p:sp>
      </p:grpSp>
      <p:sp>
        <p:nvSpPr>
          <p:cNvPr id="4116" name="Text Box 35"/>
          <p:cNvSpPr txBox="1">
            <a:spLocks noChangeArrowheads="1"/>
          </p:cNvSpPr>
          <p:nvPr/>
        </p:nvSpPr>
        <p:spPr bwMode="auto">
          <a:xfrm>
            <a:off x="209815" y="3681314"/>
            <a:ext cx="5185172" cy="284162"/>
          </a:xfrm>
          <a:prstGeom prst="rect">
            <a:avLst/>
          </a:prstGeom>
          <a:solidFill>
            <a:srgbClr val="A3C2FF"/>
          </a:solidFill>
          <a:ln w="9525">
            <a:solidFill>
              <a:schemeClr val="tx1"/>
            </a:solidFill>
            <a:miter lim="800000"/>
            <a:headEnd/>
            <a:tailEnd/>
          </a:ln>
        </p:spPr>
        <p:txBody>
          <a:bodyPr lIns="0" tIns="0" rIns="0" bIns="0" anchor="ctr">
            <a:spAutoFit/>
          </a:bodyPr>
          <a:lstStyle/>
          <a:p>
            <a:pPr algn="ctr">
              <a:spcBef>
                <a:spcPct val="50000"/>
              </a:spcBef>
            </a:pPr>
            <a:r>
              <a:rPr lang="ja-JP" altLang="en-US" b="1">
                <a:latin typeface="Times New Roman" pitchFamily="18" charset="0"/>
                <a:ea typeface="ＭＳ ゴシック" pitchFamily="49" charset="-128"/>
              </a:rPr>
              <a:t>都市計画区域</a:t>
            </a:r>
            <a:r>
              <a:rPr lang="ja-JP" altLang="en-US" sz="1600" b="1">
                <a:latin typeface="Times New Roman" pitchFamily="18" charset="0"/>
                <a:ea typeface="ＭＳ ゴシック" pitchFamily="49" charset="-128"/>
              </a:rPr>
              <a:t>（線引き）</a:t>
            </a:r>
            <a:endParaRPr lang="ja-JP" altLang="en-US" sz="1600">
              <a:latin typeface="Times New Roman" pitchFamily="18" charset="0"/>
              <a:ea typeface="ＭＳ ゴシック" pitchFamily="49" charset="-128"/>
            </a:endParaRPr>
          </a:p>
        </p:txBody>
      </p:sp>
      <p:sp>
        <p:nvSpPr>
          <p:cNvPr id="4117" name="Freeform 36"/>
          <p:cNvSpPr>
            <a:spLocks/>
          </p:cNvSpPr>
          <p:nvPr/>
        </p:nvSpPr>
        <p:spPr bwMode="auto">
          <a:xfrm>
            <a:off x="3100787" y="1265142"/>
            <a:ext cx="5278040" cy="841375"/>
          </a:xfrm>
          <a:custGeom>
            <a:avLst/>
            <a:gdLst>
              <a:gd name="T0" fmla="*/ 2147483647 w 3069"/>
              <a:gd name="T1" fmla="*/ 2147483647 h 530"/>
              <a:gd name="T2" fmla="*/ 2147483647 w 3069"/>
              <a:gd name="T3" fmla="*/ 2147483647 h 530"/>
              <a:gd name="T4" fmla="*/ 2147483647 w 3069"/>
              <a:gd name="T5" fmla="*/ 2147483647 h 530"/>
              <a:gd name="T6" fmla="*/ 2147483647 w 3069"/>
              <a:gd name="T7" fmla="*/ 2147483647 h 530"/>
              <a:gd name="T8" fmla="*/ 2147483647 w 3069"/>
              <a:gd name="T9" fmla="*/ 2147483647 h 530"/>
              <a:gd name="T10" fmla="*/ 2147483647 w 3069"/>
              <a:gd name="T11" fmla="*/ 0 h 530"/>
              <a:gd name="T12" fmla="*/ 2147483647 w 3069"/>
              <a:gd name="T13" fmla="*/ 2147483647 h 530"/>
              <a:gd name="T14" fmla="*/ 0 w 3069"/>
              <a:gd name="T15" fmla="*/ 2147483647 h 530"/>
              <a:gd name="T16" fmla="*/ 2147483647 w 3069"/>
              <a:gd name="T17" fmla="*/ 2147483647 h 530"/>
              <a:gd name="T18" fmla="*/ 2147483647 w 3069"/>
              <a:gd name="T19" fmla="*/ 2147483647 h 530"/>
              <a:gd name="T20" fmla="*/ 2147483647 w 3069"/>
              <a:gd name="T21" fmla="*/ 2147483647 h 530"/>
              <a:gd name="T22" fmla="*/ 2147483647 w 3069"/>
              <a:gd name="T23" fmla="*/ 2147483647 h 530"/>
              <a:gd name="T24" fmla="*/ 2147483647 w 3069"/>
              <a:gd name="T25" fmla="*/ 2147483647 h 530"/>
              <a:gd name="T26" fmla="*/ 2147483647 w 3069"/>
              <a:gd name="T27" fmla="*/ 2147483647 h 530"/>
              <a:gd name="T28" fmla="*/ 2147483647 w 3069"/>
              <a:gd name="T29" fmla="*/ 2147483647 h 530"/>
              <a:gd name="T30" fmla="*/ 2147483647 w 3069"/>
              <a:gd name="T31" fmla="*/ 2147483647 h 530"/>
              <a:gd name="T32" fmla="*/ 2147483647 w 3069"/>
              <a:gd name="T33" fmla="*/ 2147483647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69"/>
              <a:gd name="T52" fmla="*/ 0 h 530"/>
              <a:gd name="T53" fmla="*/ 3069 w 3069"/>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69" h="530">
                <a:moveTo>
                  <a:pt x="3069" y="18"/>
                </a:moveTo>
                <a:lnTo>
                  <a:pt x="2290" y="115"/>
                </a:lnTo>
                <a:lnTo>
                  <a:pt x="1365" y="64"/>
                </a:lnTo>
                <a:lnTo>
                  <a:pt x="1284" y="88"/>
                </a:lnTo>
                <a:lnTo>
                  <a:pt x="1253" y="18"/>
                </a:lnTo>
                <a:lnTo>
                  <a:pt x="927" y="0"/>
                </a:lnTo>
                <a:lnTo>
                  <a:pt x="380" y="46"/>
                </a:lnTo>
                <a:lnTo>
                  <a:pt x="0" y="46"/>
                </a:lnTo>
                <a:lnTo>
                  <a:pt x="23" y="156"/>
                </a:lnTo>
                <a:lnTo>
                  <a:pt x="225" y="219"/>
                </a:lnTo>
                <a:lnTo>
                  <a:pt x="909" y="316"/>
                </a:lnTo>
                <a:lnTo>
                  <a:pt x="1515" y="530"/>
                </a:lnTo>
                <a:lnTo>
                  <a:pt x="1993" y="519"/>
                </a:lnTo>
                <a:lnTo>
                  <a:pt x="2269" y="426"/>
                </a:lnTo>
                <a:lnTo>
                  <a:pt x="2621" y="298"/>
                </a:lnTo>
                <a:lnTo>
                  <a:pt x="2877" y="282"/>
                </a:lnTo>
                <a:lnTo>
                  <a:pt x="3053" y="274"/>
                </a:lnTo>
              </a:path>
            </a:pathLst>
          </a:custGeom>
          <a:noFill/>
          <a:ln w="50800" cap="flat">
            <a:solidFill>
              <a:srgbClr val="00FFFF"/>
            </a:solidFill>
            <a:prstDash val="solid"/>
            <a:round/>
            <a:headEnd/>
            <a:tailEnd/>
          </a:ln>
        </p:spPr>
        <p:txBody>
          <a:bodyPr/>
          <a:lstStyle/>
          <a:p>
            <a:endParaRPr lang="ja-JP" altLang="en-US"/>
          </a:p>
        </p:txBody>
      </p:sp>
      <p:sp>
        <p:nvSpPr>
          <p:cNvPr id="4118" name="Text Box 37"/>
          <p:cNvSpPr txBox="1">
            <a:spLocks noChangeArrowheads="1"/>
          </p:cNvSpPr>
          <p:nvPr/>
        </p:nvSpPr>
        <p:spPr bwMode="auto">
          <a:xfrm>
            <a:off x="6045123" y="1236790"/>
            <a:ext cx="2430065" cy="346745"/>
          </a:xfrm>
          <a:prstGeom prst="rect">
            <a:avLst/>
          </a:prstGeom>
          <a:solidFill>
            <a:srgbClr val="CCFFFF"/>
          </a:solidFill>
          <a:ln w="9525">
            <a:solidFill>
              <a:schemeClr val="tx1"/>
            </a:solidFill>
            <a:miter lim="800000"/>
            <a:headEnd/>
            <a:tailEnd/>
          </a:ln>
        </p:spPr>
        <p:txBody>
          <a:bodyPr lIns="0" tIns="0" rIns="0" bIns="0"/>
          <a:lstStyle/>
          <a:p>
            <a:pPr algn="ctr"/>
            <a:r>
              <a:rPr lang="ja-JP" altLang="en-US" b="1" dirty="0">
                <a:latin typeface="Times New Roman" pitchFamily="18" charset="0"/>
                <a:ea typeface="ＭＳ ゴシック" pitchFamily="49" charset="-128"/>
              </a:rPr>
              <a:t>準都市計画</a:t>
            </a:r>
            <a:r>
              <a:rPr lang="ja-JP" altLang="en-US" b="1" dirty="0" smtClean="0">
                <a:latin typeface="Times New Roman" pitchFamily="18" charset="0"/>
                <a:ea typeface="ＭＳ ゴシック" pitchFamily="49" charset="-128"/>
              </a:rPr>
              <a:t>区域</a:t>
            </a:r>
          </a:p>
        </p:txBody>
      </p:sp>
      <p:sp>
        <p:nvSpPr>
          <p:cNvPr id="4120" name="AutoShape 39"/>
          <p:cNvSpPr>
            <a:spLocks noChangeArrowheads="1"/>
          </p:cNvSpPr>
          <p:nvPr/>
        </p:nvSpPr>
        <p:spPr bwMode="auto">
          <a:xfrm>
            <a:off x="8865526" y="733326"/>
            <a:ext cx="846138" cy="5805488"/>
          </a:xfrm>
          <a:prstGeom prst="flowChartAlternateProcess">
            <a:avLst/>
          </a:prstGeom>
          <a:solidFill>
            <a:srgbClr val="FFFF66"/>
          </a:solidFill>
          <a:ln w="9525" algn="ctr">
            <a:solidFill>
              <a:schemeClr val="accent2"/>
            </a:solidFill>
            <a:miter lim="800000"/>
            <a:headEnd/>
            <a:tailEnd/>
          </a:ln>
        </p:spPr>
        <p:txBody>
          <a:bodyPr anchor="ctr"/>
          <a:lstStyle/>
          <a:p>
            <a:pPr algn="ctr"/>
            <a:endParaRPr lang="ja-JP" altLang="ja-JP" sz="1600"/>
          </a:p>
        </p:txBody>
      </p:sp>
      <p:sp>
        <p:nvSpPr>
          <p:cNvPr id="4121" name="Text Box 40"/>
          <p:cNvSpPr txBox="1">
            <a:spLocks noChangeArrowheads="1"/>
          </p:cNvSpPr>
          <p:nvPr/>
        </p:nvSpPr>
        <p:spPr bwMode="auto">
          <a:xfrm>
            <a:off x="9056557" y="1387376"/>
            <a:ext cx="615553" cy="4711700"/>
          </a:xfrm>
          <a:prstGeom prst="rect">
            <a:avLst/>
          </a:prstGeom>
          <a:noFill/>
          <a:ln w="9525" algn="ctr">
            <a:noFill/>
            <a:miter lim="800000"/>
            <a:headEnd/>
            <a:tailEnd/>
          </a:ln>
        </p:spPr>
        <p:txBody>
          <a:bodyPr vert="eaVert">
            <a:spAutoFit/>
          </a:bodyPr>
          <a:lstStyle/>
          <a:p>
            <a:r>
              <a:rPr lang="ja-JP" altLang="en-US" sz="2800" b="1">
                <a:solidFill>
                  <a:schemeClr val="accent2"/>
                </a:solidFill>
              </a:rPr>
              <a:t>地域の選択によるまちづくり</a:t>
            </a:r>
          </a:p>
        </p:txBody>
      </p:sp>
      <p:sp>
        <p:nvSpPr>
          <p:cNvPr id="4122" name="AutoShape 41"/>
          <p:cNvSpPr>
            <a:spLocks noChangeArrowheads="1"/>
          </p:cNvSpPr>
          <p:nvPr/>
        </p:nvSpPr>
        <p:spPr bwMode="auto">
          <a:xfrm>
            <a:off x="8540487" y="3281740"/>
            <a:ext cx="313002" cy="708660"/>
          </a:xfrm>
          <a:prstGeom prst="rightArrow">
            <a:avLst>
              <a:gd name="adj1" fmla="val 51657"/>
              <a:gd name="adj2" fmla="val 47255"/>
            </a:avLst>
          </a:prstGeom>
          <a:solidFill>
            <a:srgbClr val="FF6600"/>
          </a:solidFill>
          <a:ln w="9525" algn="ctr">
            <a:solidFill>
              <a:srgbClr val="99CCFF"/>
            </a:solidFill>
            <a:miter lim="800000"/>
            <a:headEnd/>
            <a:tailEnd/>
          </a:ln>
        </p:spPr>
        <p:txBody>
          <a:bodyPr anchor="ctr">
            <a:spAutoFit/>
          </a:bodyPr>
          <a:lstStyle/>
          <a:p>
            <a:endParaRPr lang="ja-JP" altLang="en-US"/>
          </a:p>
        </p:txBody>
      </p:sp>
      <p:sp>
        <p:nvSpPr>
          <p:cNvPr id="4123" name="Freeform 42"/>
          <p:cNvSpPr>
            <a:spLocks/>
          </p:cNvSpPr>
          <p:nvPr/>
        </p:nvSpPr>
        <p:spPr bwMode="auto">
          <a:xfrm>
            <a:off x="139305" y="1412779"/>
            <a:ext cx="6411383" cy="2073275"/>
          </a:xfrm>
          <a:custGeom>
            <a:avLst/>
            <a:gdLst>
              <a:gd name="T0" fmla="*/ 0 w 3728"/>
              <a:gd name="T1" fmla="*/ 2147483647 h 1306"/>
              <a:gd name="T2" fmla="*/ 2147483647 w 3728"/>
              <a:gd name="T3" fmla="*/ 2147483647 h 1306"/>
              <a:gd name="T4" fmla="*/ 2147483647 w 3728"/>
              <a:gd name="T5" fmla="*/ 2147483647 h 1306"/>
              <a:gd name="T6" fmla="*/ 2147483647 w 3728"/>
              <a:gd name="T7" fmla="*/ 0 h 1306"/>
              <a:gd name="T8" fmla="*/ 2147483647 w 3728"/>
              <a:gd name="T9" fmla="*/ 2147483647 h 1306"/>
              <a:gd name="T10" fmla="*/ 2147483647 w 3728"/>
              <a:gd name="T11" fmla="*/ 2147483647 h 1306"/>
              <a:gd name="T12" fmla="*/ 2147483647 w 3728"/>
              <a:gd name="T13" fmla="*/ 2147483647 h 1306"/>
              <a:gd name="T14" fmla="*/ 2147483647 w 3728"/>
              <a:gd name="T15" fmla="*/ 2147483647 h 1306"/>
              <a:gd name="T16" fmla="*/ 2147483647 w 3728"/>
              <a:gd name="T17" fmla="*/ 2147483647 h 1306"/>
              <a:gd name="T18" fmla="*/ 2147483647 w 3728"/>
              <a:gd name="T19" fmla="*/ 2147483647 h 1306"/>
              <a:gd name="T20" fmla="*/ 2147483647 w 3728"/>
              <a:gd name="T21" fmla="*/ 2147483647 h 1306"/>
              <a:gd name="T22" fmla="*/ 2147483647 w 3728"/>
              <a:gd name="T23" fmla="*/ 2147483647 h 1306"/>
              <a:gd name="T24" fmla="*/ 2147483647 w 3728"/>
              <a:gd name="T25" fmla="*/ 2147483647 h 1306"/>
              <a:gd name="T26" fmla="*/ 2147483647 w 3728"/>
              <a:gd name="T27" fmla="*/ 2147483647 h 1306"/>
              <a:gd name="T28" fmla="*/ 2147483647 w 3728"/>
              <a:gd name="T29" fmla="*/ 2147483647 h 1306"/>
              <a:gd name="T30" fmla="*/ 2147483647 w 3728"/>
              <a:gd name="T31" fmla="*/ 2147483647 h 1306"/>
              <a:gd name="T32" fmla="*/ 2147483647 w 3728"/>
              <a:gd name="T33" fmla="*/ 2147483647 h 1306"/>
              <a:gd name="T34" fmla="*/ 2147483647 w 3728"/>
              <a:gd name="T35" fmla="*/ 2147483647 h 1306"/>
              <a:gd name="T36" fmla="*/ 2147483647 w 3728"/>
              <a:gd name="T37" fmla="*/ 2147483647 h 13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8"/>
              <a:gd name="T58" fmla="*/ 0 h 1306"/>
              <a:gd name="T59" fmla="*/ 3728 w 3728"/>
              <a:gd name="T60" fmla="*/ 1306 h 13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8" h="1306">
                <a:moveTo>
                  <a:pt x="0" y="1306"/>
                </a:moveTo>
                <a:lnTo>
                  <a:pt x="9" y="55"/>
                </a:lnTo>
                <a:lnTo>
                  <a:pt x="570" y="48"/>
                </a:lnTo>
                <a:lnTo>
                  <a:pt x="524" y="0"/>
                </a:lnTo>
                <a:lnTo>
                  <a:pt x="1014" y="2"/>
                </a:lnTo>
                <a:lnTo>
                  <a:pt x="1787" y="250"/>
                </a:lnTo>
                <a:lnTo>
                  <a:pt x="2329" y="298"/>
                </a:lnTo>
                <a:lnTo>
                  <a:pt x="2854" y="384"/>
                </a:lnTo>
                <a:lnTo>
                  <a:pt x="3159" y="485"/>
                </a:lnTo>
                <a:lnTo>
                  <a:pt x="3391" y="741"/>
                </a:lnTo>
                <a:lnTo>
                  <a:pt x="3575" y="893"/>
                </a:lnTo>
                <a:lnTo>
                  <a:pt x="3728" y="995"/>
                </a:lnTo>
                <a:lnTo>
                  <a:pt x="3719" y="1110"/>
                </a:lnTo>
                <a:lnTo>
                  <a:pt x="3673" y="1186"/>
                </a:lnTo>
                <a:lnTo>
                  <a:pt x="3411" y="1180"/>
                </a:lnTo>
                <a:lnTo>
                  <a:pt x="1368" y="1171"/>
                </a:lnTo>
                <a:lnTo>
                  <a:pt x="963" y="1225"/>
                </a:lnTo>
                <a:lnTo>
                  <a:pt x="618" y="1301"/>
                </a:lnTo>
                <a:lnTo>
                  <a:pt x="18" y="1279"/>
                </a:lnTo>
              </a:path>
            </a:pathLst>
          </a:custGeom>
          <a:noFill/>
          <a:ln w="50800" cap="flat">
            <a:solidFill>
              <a:srgbClr val="FF9900"/>
            </a:solidFill>
            <a:prstDash val="solid"/>
            <a:round/>
            <a:headEnd/>
            <a:tailEnd/>
          </a:ln>
        </p:spPr>
        <p:txBody>
          <a:bodyPr/>
          <a:lstStyle/>
          <a:p>
            <a:endParaRPr lang="ja-JP" altLang="en-US"/>
          </a:p>
        </p:txBody>
      </p:sp>
      <p:sp>
        <p:nvSpPr>
          <p:cNvPr id="4124" name="Freeform 43"/>
          <p:cNvSpPr>
            <a:spLocks/>
          </p:cNvSpPr>
          <p:nvPr/>
        </p:nvSpPr>
        <p:spPr bwMode="auto">
          <a:xfrm>
            <a:off x="211383" y="4463659"/>
            <a:ext cx="8237953" cy="1852415"/>
          </a:xfrm>
          <a:custGeom>
            <a:avLst/>
            <a:gdLst>
              <a:gd name="T0" fmla="*/ 0 w 4805"/>
              <a:gd name="T1" fmla="*/ 2147483647 h 1008"/>
              <a:gd name="T2" fmla="*/ 2147483647 w 4805"/>
              <a:gd name="T3" fmla="*/ 2147483647 h 1008"/>
              <a:gd name="T4" fmla="*/ 2147483647 w 4805"/>
              <a:gd name="T5" fmla="*/ 2147483647 h 1008"/>
              <a:gd name="T6" fmla="*/ 2147483647 w 4805"/>
              <a:gd name="T7" fmla="*/ 2147483647 h 1008"/>
              <a:gd name="T8" fmla="*/ 2147483647 w 4805"/>
              <a:gd name="T9" fmla="*/ 2147483647 h 1008"/>
              <a:gd name="T10" fmla="*/ 2147483647 w 4805"/>
              <a:gd name="T11" fmla="*/ 2147483647 h 1008"/>
              <a:gd name="T12" fmla="*/ 2147483647 w 4805"/>
              <a:gd name="T13" fmla="*/ 0 h 1008"/>
              <a:gd name="T14" fmla="*/ 2147483647 w 4805"/>
              <a:gd name="T15" fmla="*/ 0 h 1008"/>
              <a:gd name="T16" fmla="*/ 2147483647 w 4805"/>
              <a:gd name="T17" fmla="*/ 2147483647 h 1008"/>
              <a:gd name="T18" fmla="*/ 2147483647 w 4805"/>
              <a:gd name="T19" fmla="*/ 2147483647 h 1008"/>
              <a:gd name="T20" fmla="*/ 2147483647 w 4805"/>
              <a:gd name="T21" fmla="*/ 2147483647 h 1008"/>
              <a:gd name="T22" fmla="*/ 2147483647 w 4805"/>
              <a:gd name="T23" fmla="*/ 2147483647 h 1008"/>
              <a:gd name="T24" fmla="*/ 0 w 4805"/>
              <a:gd name="T25" fmla="*/ 2147483647 h 10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05"/>
              <a:gd name="T40" fmla="*/ 0 h 1008"/>
              <a:gd name="T41" fmla="*/ 4805 w 4805"/>
              <a:gd name="T42" fmla="*/ 1008 h 1008"/>
              <a:gd name="connsiteX0" fmla="*/ 0 w 10000"/>
              <a:gd name="connsiteY0" fmla="*/ 1250 h 10000"/>
              <a:gd name="connsiteX1" fmla="*/ 1969 w 10000"/>
              <a:gd name="connsiteY1" fmla="*/ 4525 h 10000"/>
              <a:gd name="connsiteX2" fmla="*/ 2437 w 10000"/>
              <a:gd name="connsiteY2" fmla="*/ 1964 h 10000"/>
              <a:gd name="connsiteX3" fmla="*/ 8169 w 10000"/>
              <a:gd name="connsiteY3" fmla="*/ 1964 h 10000"/>
              <a:gd name="connsiteX4" fmla="*/ 8131 w 10000"/>
              <a:gd name="connsiteY4" fmla="*/ 1161 h 10000"/>
              <a:gd name="connsiteX5" fmla="*/ 8356 w 10000"/>
              <a:gd name="connsiteY5" fmla="*/ 536 h 10000"/>
              <a:gd name="connsiteX6" fmla="*/ 8824 w 10000"/>
              <a:gd name="connsiteY6" fmla="*/ 0 h 10000"/>
              <a:gd name="connsiteX7" fmla="*/ 9236 w 10000"/>
              <a:gd name="connsiteY7" fmla="*/ 0 h 10000"/>
              <a:gd name="connsiteX8" fmla="*/ 9817 w 10000"/>
              <a:gd name="connsiteY8" fmla="*/ 357 h 10000"/>
              <a:gd name="connsiteX9" fmla="*/ 9983 w 10000"/>
              <a:gd name="connsiteY9" fmla="*/ 873 h 10000"/>
              <a:gd name="connsiteX10" fmla="*/ 10000 w 10000"/>
              <a:gd name="connsiteY10" fmla="*/ 10000 h 10000"/>
              <a:gd name="connsiteX11" fmla="*/ 44 w 10000"/>
              <a:gd name="connsiteY11" fmla="*/ 10000 h 10000"/>
              <a:gd name="connsiteX12" fmla="*/ 0 w 10000"/>
              <a:gd name="connsiteY12" fmla="*/ 1250 h 10000"/>
              <a:gd name="connsiteX0" fmla="*/ 13 w 9960"/>
              <a:gd name="connsiteY0" fmla="*/ 4572 h 10000"/>
              <a:gd name="connsiteX1" fmla="*/ 1929 w 9960"/>
              <a:gd name="connsiteY1" fmla="*/ 4525 h 10000"/>
              <a:gd name="connsiteX2" fmla="*/ 2397 w 9960"/>
              <a:gd name="connsiteY2" fmla="*/ 1964 h 10000"/>
              <a:gd name="connsiteX3" fmla="*/ 8129 w 9960"/>
              <a:gd name="connsiteY3" fmla="*/ 1964 h 10000"/>
              <a:gd name="connsiteX4" fmla="*/ 8091 w 9960"/>
              <a:gd name="connsiteY4" fmla="*/ 1161 h 10000"/>
              <a:gd name="connsiteX5" fmla="*/ 8316 w 9960"/>
              <a:gd name="connsiteY5" fmla="*/ 536 h 10000"/>
              <a:gd name="connsiteX6" fmla="*/ 8784 w 9960"/>
              <a:gd name="connsiteY6" fmla="*/ 0 h 10000"/>
              <a:gd name="connsiteX7" fmla="*/ 9196 w 9960"/>
              <a:gd name="connsiteY7" fmla="*/ 0 h 10000"/>
              <a:gd name="connsiteX8" fmla="*/ 9777 w 9960"/>
              <a:gd name="connsiteY8" fmla="*/ 357 h 10000"/>
              <a:gd name="connsiteX9" fmla="*/ 9943 w 9960"/>
              <a:gd name="connsiteY9" fmla="*/ 873 h 10000"/>
              <a:gd name="connsiteX10" fmla="*/ 9960 w 9960"/>
              <a:gd name="connsiteY10" fmla="*/ 10000 h 10000"/>
              <a:gd name="connsiteX11" fmla="*/ 4 w 9960"/>
              <a:gd name="connsiteY11" fmla="*/ 10000 h 10000"/>
              <a:gd name="connsiteX12" fmla="*/ 13 w 9960"/>
              <a:gd name="connsiteY12" fmla="*/ 4572 h 10000"/>
              <a:gd name="connsiteX0" fmla="*/ 2 w 10000"/>
              <a:gd name="connsiteY0" fmla="*/ 4857 h 10000"/>
              <a:gd name="connsiteX1" fmla="*/ 1937 w 10000"/>
              <a:gd name="connsiteY1" fmla="*/ 4525 h 10000"/>
              <a:gd name="connsiteX2" fmla="*/ 2407 w 10000"/>
              <a:gd name="connsiteY2" fmla="*/ 1964 h 10000"/>
              <a:gd name="connsiteX3" fmla="*/ 8162 w 10000"/>
              <a:gd name="connsiteY3" fmla="*/ 1964 h 10000"/>
              <a:gd name="connsiteX4" fmla="*/ 8123 w 10000"/>
              <a:gd name="connsiteY4" fmla="*/ 1161 h 10000"/>
              <a:gd name="connsiteX5" fmla="*/ 8349 w 10000"/>
              <a:gd name="connsiteY5" fmla="*/ 536 h 10000"/>
              <a:gd name="connsiteX6" fmla="*/ 8819 w 10000"/>
              <a:gd name="connsiteY6" fmla="*/ 0 h 10000"/>
              <a:gd name="connsiteX7" fmla="*/ 9233 w 10000"/>
              <a:gd name="connsiteY7" fmla="*/ 0 h 10000"/>
              <a:gd name="connsiteX8" fmla="*/ 9816 w 10000"/>
              <a:gd name="connsiteY8" fmla="*/ 357 h 10000"/>
              <a:gd name="connsiteX9" fmla="*/ 9983 w 10000"/>
              <a:gd name="connsiteY9" fmla="*/ 873 h 10000"/>
              <a:gd name="connsiteX10" fmla="*/ 10000 w 10000"/>
              <a:gd name="connsiteY10" fmla="*/ 10000 h 10000"/>
              <a:gd name="connsiteX11" fmla="*/ 4 w 10000"/>
              <a:gd name="connsiteY11" fmla="*/ 10000 h 10000"/>
              <a:gd name="connsiteX12" fmla="*/ 2 w 10000"/>
              <a:gd name="connsiteY12" fmla="*/ 4857 h 10000"/>
              <a:gd name="connsiteX0" fmla="*/ 2 w 10000"/>
              <a:gd name="connsiteY0" fmla="*/ 4857 h 10000"/>
              <a:gd name="connsiteX1" fmla="*/ 1852 w 10000"/>
              <a:gd name="connsiteY1" fmla="*/ 4810 h 10000"/>
              <a:gd name="connsiteX2" fmla="*/ 2407 w 10000"/>
              <a:gd name="connsiteY2" fmla="*/ 1964 h 10000"/>
              <a:gd name="connsiteX3" fmla="*/ 8162 w 10000"/>
              <a:gd name="connsiteY3" fmla="*/ 1964 h 10000"/>
              <a:gd name="connsiteX4" fmla="*/ 8123 w 10000"/>
              <a:gd name="connsiteY4" fmla="*/ 1161 h 10000"/>
              <a:gd name="connsiteX5" fmla="*/ 8349 w 10000"/>
              <a:gd name="connsiteY5" fmla="*/ 536 h 10000"/>
              <a:gd name="connsiteX6" fmla="*/ 8819 w 10000"/>
              <a:gd name="connsiteY6" fmla="*/ 0 h 10000"/>
              <a:gd name="connsiteX7" fmla="*/ 9233 w 10000"/>
              <a:gd name="connsiteY7" fmla="*/ 0 h 10000"/>
              <a:gd name="connsiteX8" fmla="*/ 9816 w 10000"/>
              <a:gd name="connsiteY8" fmla="*/ 357 h 10000"/>
              <a:gd name="connsiteX9" fmla="*/ 9983 w 10000"/>
              <a:gd name="connsiteY9" fmla="*/ 873 h 10000"/>
              <a:gd name="connsiteX10" fmla="*/ 10000 w 10000"/>
              <a:gd name="connsiteY10" fmla="*/ 10000 h 10000"/>
              <a:gd name="connsiteX11" fmla="*/ 4 w 10000"/>
              <a:gd name="connsiteY11" fmla="*/ 10000 h 10000"/>
              <a:gd name="connsiteX12" fmla="*/ 2 w 10000"/>
              <a:gd name="connsiteY12" fmla="*/ 4857 h 10000"/>
              <a:gd name="connsiteX0" fmla="*/ 2 w 10000"/>
              <a:gd name="connsiteY0" fmla="*/ 4857 h 10000"/>
              <a:gd name="connsiteX1" fmla="*/ 1852 w 10000"/>
              <a:gd name="connsiteY1" fmla="*/ 4810 h 10000"/>
              <a:gd name="connsiteX2" fmla="*/ 2375 w 10000"/>
              <a:gd name="connsiteY2" fmla="*/ 1632 h 10000"/>
              <a:gd name="connsiteX3" fmla="*/ 8162 w 10000"/>
              <a:gd name="connsiteY3" fmla="*/ 1964 h 10000"/>
              <a:gd name="connsiteX4" fmla="*/ 8123 w 10000"/>
              <a:gd name="connsiteY4" fmla="*/ 1161 h 10000"/>
              <a:gd name="connsiteX5" fmla="*/ 8349 w 10000"/>
              <a:gd name="connsiteY5" fmla="*/ 536 h 10000"/>
              <a:gd name="connsiteX6" fmla="*/ 8819 w 10000"/>
              <a:gd name="connsiteY6" fmla="*/ 0 h 10000"/>
              <a:gd name="connsiteX7" fmla="*/ 9233 w 10000"/>
              <a:gd name="connsiteY7" fmla="*/ 0 h 10000"/>
              <a:gd name="connsiteX8" fmla="*/ 9816 w 10000"/>
              <a:gd name="connsiteY8" fmla="*/ 357 h 10000"/>
              <a:gd name="connsiteX9" fmla="*/ 9983 w 10000"/>
              <a:gd name="connsiteY9" fmla="*/ 873 h 10000"/>
              <a:gd name="connsiteX10" fmla="*/ 10000 w 10000"/>
              <a:gd name="connsiteY10" fmla="*/ 10000 h 10000"/>
              <a:gd name="connsiteX11" fmla="*/ 4 w 10000"/>
              <a:gd name="connsiteY11" fmla="*/ 10000 h 10000"/>
              <a:gd name="connsiteX12" fmla="*/ 2 w 10000"/>
              <a:gd name="connsiteY12" fmla="*/ 4857 h 10000"/>
              <a:gd name="connsiteX0" fmla="*/ 2 w 10000"/>
              <a:gd name="connsiteY0" fmla="*/ 4857 h 10000"/>
              <a:gd name="connsiteX1" fmla="*/ 1852 w 10000"/>
              <a:gd name="connsiteY1" fmla="*/ 4810 h 10000"/>
              <a:gd name="connsiteX2" fmla="*/ 2375 w 10000"/>
              <a:gd name="connsiteY2" fmla="*/ 1632 h 10000"/>
              <a:gd name="connsiteX3" fmla="*/ 8098 w 10000"/>
              <a:gd name="connsiteY3" fmla="*/ 1869 h 10000"/>
              <a:gd name="connsiteX4" fmla="*/ 8123 w 10000"/>
              <a:gd name="connsiteY4" fmla="*/ 1161 h 10000"/>
              <a:gd name="connsiteX5" fmla="*/ 8349 w 10000"/>
              <a:gd name="connsiteY5" fmla="*/ 536 h 10000"/>
              <a:gd name="connsiteX6" fmla="*/ 8819 w 10000"/>
              <a:gd name="connsiteY6" fmla="*/ 0 h 10000"/>
              <a:gd name="connsiteX7" fmla="*/ 9233 w 10000"/>
              <a:gd name="connsiteY7" fmla="*/ 0 h 10000"/>
              <a:gd name="connsiteX8" fmla="*/ 9816 w 10000"/>
              <a:gd name="connsiteY8" fmla="*/ 357 h 10000"/>
              <a:gd name="connsiteX9" fmla="*/ 9983 w 10000"/>
              <a:gd name="connsiteY9" fmla="*/ 873 h 10000"/>
              <a:gd name="connsiteX10" fmla="*/ 10000 w 10000"/>
              <a:gd name="connsiteY10" fmla="*/ 10000 h 10000"/>
              <a:gd name="connsiteX11" fmla="*/ 4 w 10000"/>
              <a:gd name="connsiteY11" fmla="*/ 10000 h 10000"/>
              <a:gd name="connsiteX12" fmla="*/ 2 w 10000"/>
              <a:gd name="connsiteY12" fmla="*/ 4857 h 10000"/>
              <a:gd name="connsiteX0" fmla="*/ 2 w 10000"/>
              <a:gd name="connsiteY0" fmla="*/ 4857 h 10000"/>
              <a:gd name="connsiteX1" fmla="*/ 1841 w 10000"/>
              <a:gd name="connsiteY1" fmla="*/ 4620 h 10000"/>
              <a:gd name="connsiteX2" fmla="*/ 2375 w 10000"/>
              <a:gd name="connsiteY2" fmla="*/ 1632 h 10000"/>
              <a:gd name="connsiteX3" fmla="*/ 8098 w 10000"/>
              <a:gd name="connsiteY3" fmla="*/ 1869 h 10000"/>
              <a:gd name="connsiteX4" fmla="*/ 8123 w 10000"/>
              <a:gd name="connsiteY4" fmla="*/ 1161 h 10000"/>
              <a:gd name="connsiteX5" fmla="*/ 8349 w 10000"/>
              <a:gd name="connsiteY5" fmla="*/ 536 h 10000"/>
              <a:gd name="connsiteX6" fmla="*/ 8819 w 10000"/>
              <a:gd name="connsiteY6" fmla="*/ 0 h 10000"/>
              <a:gd name="connsiteX7" fmla="*/ 9233 w 10000"/>
              <a:gd name="connsiteY7" fmla="*/ 0 h 10000"/>
              <a:gd name="connsiteX8" fmla="*/ 9816 w 10000"/>
              <a:gd name="connsiteY8" fmla="*/ 357 h 10000"/>
              <a:gd name="connsiteX9" fmla="*/ 9983 w 10000"/>
              <a:gd name="connsiteY9" fmla="*/ 873 h 10000"/>
              <a:gd name="connsiteX10" fmla="*/ 10000 w 10000"/>
              <a:gd name="connsiteY10" fmla="*/ 10000 h 10000"/>
              <a:gd name="connsiteX11" fmla="*/ 4 w 10000"/>
              <a:gd name="connsiteY11" fmla="*/ 10000 h 10000"/>
              <a:gd name="connsiteX12" fmla="*/ 2 w 10000"/>
              <a:gd name="connsiteY12" fmla="*/ 4857 h 10000"/>
              <a:gd name="connsiteX0" fmla="*/ 0 w 10009"/>
              <a:gd name="connsiteY0" fmla="*/ 4620 h 10000"/>
              <a:gd name="connsiteX1" fmla="*/ 1850 w 10009"/>
              <a:gd name="connsiteY1" fmla="*/ 4620 h 10000"/>
              <a:gd name="connsiteX2" fmla="*/ 2384 w 10009"/>
              <a:gd name="connsiteY2" fmla="*/ 1632 h 10000"/>
              <a:gd name="connsiteX3" fmla="*/ 8107 w 10009"/>
              <a:gd name="connsiteY3" fmla="*/ 1869 h 10000"/>
              <a:gd name="connsiteX4" fmla="*/ 8132 w 10009"/>
              <a:gd name="connsiteY4" fmla="*/ 1161 h 10000"/>
              <a:gd name="connsiteX5" fmla="*/ 8358 w 10009"/>
              <a:gd name="connsiteY5" fmla="*/ 536 h 10000"/>
              <a:gd name="connsiteX6" fmla="*/ 8828 w 10009"/>
              <a:gd name="connsiteY6" fmla="*/ 0 h 10000"/>
              <a:gd name="connsiteX7" fmla="*/ 9242 w 10009"/>
              <a:gd name="connsiteY7" fmla="*/ 0 h 10000"/>
              <a:gd name="connsiteX8" fmla="*/ 9825 w 10009"/>
              <a:gd name="connsiteY8" fmla="*/ 357 h 10000"/>
              <a:gd name="connsiteX9" fmla="*/ 9992 w 10009"/>
              <a:gd name="connsiteY9" fmla="*/ 873 h 10000"/>
              <a:gd name="connsiteX10" fmla="*/ 10009 w 10009"/>
              <a:gd name="connsiteY10" fmla="*/ 10000 h 10000"/>
              <a:gd name="connsiteX11" fmla="*/ 13 w 10009"/>
              <a:gd name="connsiteY11" fmla="*/ 10000 h 10000"/>
              <a:gd name="connsiteX12" fmla="*/ 0 w 10009"/>
              <a:gd name="connsiteY12" fmla="*/ 462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9" h="10000">
                <a:moveTo>
                  <a:pt x="0" y="4620"/>
                </a:moveTo>
                <a:lnTo>
                  <a:pt x="1850" y="4620"/>
                </a:lnTo>
                <a:lnTo>
                  <a:pt x="2384" y="1632"/>
                </a:lnTo>
                <a:lnTo>
                  <a:pt x="8107" y="1869"/>
                </a:lnTo>
                <a:cubicBezTo>
                  <a:pt x="8094" y="1601"/>
                  <a:pt x="8146" y="1429"/>
                  <a:pt x="8132" y="1161"/>
                </a:cubicBezTo>
                <a:lnTo>
                  <a:pt x="8358" y="536"/>
                </a:lnTo>
                <a:lnTo>
                  <a:pt x="8828" y="0"/>
                </a:lnTo>
                <a:lnTo>
                  <a:pt x="9242" y="0"/>
                </a:lnTo>
                <a:lnTo>
                  <a:pt x="9825" y="357"/>
                </a:lnTo>
                <a:cubicBezTo>
                  <a:pt x="9880" y="529"/>
                  <a:pt x="9937" y="701"/>
                  <a:pt x="9992" y="873"/>
                </a:cubicBezTo>
                <a:cubicBezTo>
                  <a:pt x="9998" y="3915"/>
                  <a:pt x="10003" y="6958"/>
                  <a:pt x="10009" y="10000"/>
                </a:cubicBezTo>
                <a:lnTo>
                  <a:pt x="13" y="10000"/>
                </a:lnTo>
                <a:cubicBezTo>
                  <a:pt x="-2" y="7083"/>
                  <a:pt x="15" y="7537"/>
                  <a:pt x="0" y="4620"/>
                </a:cubicBezTo>
                <a:close/>
              </a:path>
            </a:pathLst>
          </a:custGeom>
          <a:noFill/>
          <a:ln w="44450" cap="flat">
            <a:solidFill>
              <a:srgbClr val="FF0000"/>
            </a:solidFill>
            <a:prstDash val="solid"/>
            <a:round/>
            <a:headEnd/>
            <a:tailEnd/>
          </a:ln>
        </p:spPr>
        <p:txBody>
          <a:bodyPr/>
          <a:lstStyle/>
          <a:p>
            <a:endParaRPr lang="ja-JP" altLang="en-US"/>
          </a:p>
        </p:txBody>
      </p:sp>
      <p:sp>
        <p:nvSpPr>
          <p:cNvPr id="4125" name="Freeform 44"/>
          <p:cNvSpPr>
            <a:spLocks/>
          </p:cNvSpPr>
          <p:nvPr/>
        </p:nvSpPr>
        <p:spPr bwMode="auto">
          <a:xfrm>
            <a:off x="137583" y="3065364"/>
            <a:ext cx="8344429" cy="476250"/>
          </a:xfrm>
          <a:custGeom>
            <a:avLst/>
            <a:gdLst>
              <a:gd name="T0" fmla="*/ 0 w 4852"/>
              <a:gd name="T1" fmla="*/ 2147483647 h 300"/>
              <a:gd name="T2" fmla="*/ 2147483647 w 4852"/>
              <a:gd name="T3" fmla="*/ 2147483647 h 300"/>
              <a:gd name="T4" fmla="*/ 2147483647 w 4852"/>
              <a:gd name="T5" fmla="*/ 2147483647 h 300"/>
              <a:gd name="T6" fmla="*/ 2147483647 w 4852"/>
              <a:gd name="T7" fmla="*/ 2147483647 h 300"/>
              <a:gd name="T8" fmla="*/ 2147483647 w 4852"/>
              <a:gd name="T9" fmla="*/ 2147483647 h 300"/>
              <a:gd name="T10" fmla="*/ 2147483647 w 4852"/>
              <a:gd name="T11" fmla="*/ 2147483647 h 300"/>
              <a:gd name="T12" fmla="*/ 2147483647 w 4852"/>
              <a:gd name="T13" fmla="*/ 2147483647 h 300"/>
              <a:gd name="T14" fmla="*/ 2147483647 w 4852"/>
              <a:gd name="T15" fmla="*/ 2147483647 h 300"/>
              <a:gd name="T16" fmla="*/ 2147483647 w 4852"/>
              <a:gd name="T17" fmla="*/ 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52"/>
              <a:gd name="T28" fmla="*/ 0 h 300"/>
              <a:gd name="T29" fmla="*/ 4852 w 4852"/>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52" h="300">
                <a:moveTo>
                  <a:pt x="0" y="300"/>
                </a:moveTo>
                <a:lnTo>
                  <a:pt x="648" y="300"/>
                </a:lnTo>
                <a:lnTo>
                  <a:pt x="1108" y="204"/>
                </a:lnTo>
                <a:lnTo>
                  <a:pt x="1400" y="172"/>
                </a:lnTo>
                <a:lnTo>
                  <a:pt x="3560" y="184"/>
                </a:lnTo>
                <a:lnTo>
                  <a:pt x="4080" y="220"/>
                </a:lnTo>
                <a:lnTo>
                  <a:pt x="4420" y="76"/>
                </a:lnTo>
                <a:lnTo>
                  <a:pt x="4768" y="4"/>
                </a:lnTo>
                <a:lnTo>
                  <a:pt x="4852" y="0"/>
                </a:lnTo>
              </a:path>
            </a:pathLst>
          </a:custGeom>
          <a:noFill/>
          <a:ln w="69850">
            <a:solidFill>
              <a:schemeClr val="bg1"/>
            </a:solidFill>
            <a:round/>
            <a:headEnd/>
            <a:tailEnd/>
          </a:ln>
        </p:spPr>
        <p:txBody>
          <a:bodyPr/>
          <a:lstStyle/>
          <a:p>
            <a:endParaRPr lang="ja-JP" altLang="en-US"/>
          </a:p>
        </p:txBody>
      </p:sp>
      <p:sp>
        <p:nvSpPr>
          <p:cNvPr id="4126" name="Freeform 45"/>
          <p:cNvSpPr>
            <a:spLocks/>
          </p:cNvSpPr>
          <p:nvPr/>
        </p:nvSpPr>
        <p:spPr bwMode="auto">
          <a:xfrm>
            <a:off x="137583" y="3063776"/>
            <a:ext cx="8373666" cy="3271838"/>
          </a:xfrm>
          <a:custGeom>
            <a:avLst/>
            <a:gdLst>
              <a:gd name="T0" fmla="*/ 2147483647 w 4869"/>
              <a:gd name="T1" fmla="*/ 0 h 2061"/>
              <a:gd name="T2" fmla="*/ 2147483647 w 4869"/>
              <a:gd name="T3" fmla="*/ 2147483647 h 2061"/>
              <a:gd name="T4" fmla="*/ 2147483647 w 4869"/>
              <a:gd name="T5" fmla="*/ 2147483647 h 2061"/>
              <a:gd name="T6" fmla="*/ 0 w 4869"/>
              <a:gd name="T7" fmla="*/ 2147483647 h 2061"/>
              <a:gd name="T8" fmla="*/ 2147483647 w 4869"/>
              <a:gd name="T9" fmla="*/ 2147483647 h 2061"/>
              <a:gd name="T10" fmla="*/ 2147483647 w 4869"/>
              <a:gd name="T11" fmla="*/ 2147483647 h 2061"/>
              <a:gd name="T12" fmla="*/ 2147483647 w 4869"/>
              <a:gd name="T13" fmla="*/ 2147483647 h 2061"/>
              <a:gd name="T14" fmla="*/ 2147483647 w 4869"/>
              <a:gd name="T15" fmla="*/ 2147483647 h 2061"/>
              <a:gd name="T16" fmla="*/ 2147483647 w 4869"/>
              <a:gd name="T17" fmla="*/ 2147483647 h 2061"/>
              <a:gd name="T18" fmla="*/ 2147483647 w 4869"/>
              <a:gd name="T19" fmla="*/ 2147483647 h 2061"/>
              <a:gd name="T20" fmla="*/ 2147483647 w 4869"/>
              <a:gd name="T21" fmla="*/ 2147483647 h 2061"/>
              <a:gd name="T22" fmla="*/ 2147483647 w 4869"/>
              <a:gd name="T23" fmla="*/ 0 h 20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69"/>
              <a:gd name="T37" fmla="*/ 0 h 2061"/>
              <a:gd name="T38" fmla="*/ 4869 w 4869"/>
              <a:gd name="T39" fmla="*/ 2061 h 20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69" h="2061">
                <a:moveTo>
                  <a:pt x="4859" y="0"/>
                </a:moveTo>
                <a:lnTo>
                  <a:pt x="4864" y="2061"/>
                </a:lnTo>
                <a:lnTo>
                  <a:pt x="8" y="2061"/>
                </a:lnTo>
                <a:lnTo>
                  <a:pt x="0" y="301"/>
                </a:lnTo>
                <a:lnTo>
                  <a:pt x="624" y="301"/>
                </a:lnTo>
                <a:lnTo>
                  <a:pt x="1084" y="205"/>
                </a:lnTo>
                <a:lnTo>
                  <a:pt x="1376" y="173"/>
                </a:lnTo>
                <a:lnTo>
                  <a:pt x="3536" y="185"/>
                </a:lnTo>
                <a:lnTo>
                  <a:pt x="4056" y="221"/>
                </a:lnTo>
                <a:lnTo>
                  <a:pt x="4396" y="77"/>
                </a:lnTo>
                <a:lnTo>
                  <a:pt x="4744" y="5"/>
                </a:lnTo>
                <a:lnTo>
                  <a:pt x="4869" y="0"/>
                </a:lnTo>
              </a:path>
            </a:pathLst>
          </a:custGeom>
          <a:noFill/>
          <a:ln w="44450" cap="flat">
            <a:solidFill>
              <a:srgbClr val="0000FF"/>
            </a:solidFill>
            <a:prstDash val="solid"/>
            <a:round/>
            <a:headEnd/>
            <a:tailEnd/>
          </a:ln>
        </p:spPr>
        <p:txBody>
          <a:bodyPr/>
          <a:lstStyle/>
          <a:p>
            <a:endParaRPr lang="ja-JP" altLang="en-US"/>
          </a:p>
        </p:txBody>
      </p:sp>
      <p:sp>
        <p:nvSpPr>
          <p:cNvPr id="4127" name="Freeform 46"/>
          <p:cNvSpPr>
            <a:spLocks/>
          </p:cNvSpPr>
          <p:nvPr/>
        </p:nvSpPr>
        <p:spPr bwMode="auto">
          <a:xfrm>
            <a:off x="201218" y="1450876"/>
            <a:ext cx="2177256" cy="546100"/>
          </a:xfrm>
          <a:custGeom>
            <a:avLst/>
            <a:gdLst>
              <a:gd name="T0" fmla="*/ 0 w 1266"/>
              <a:gd name="T1" fmla="*/ 2147483647 h 344"/>
              <a:gd name="T2" fmla="*/ 2147483647 w 1266"/>
              <a:gd name="T3" fmla="*/ 2147483647 h 344"/>
              <a:gd name="T4" fmla="*/ 2147483647 w 1266"/>
              <a:gd name="T5" fmla="*/ 0 h 344"/>
              <a:gd name="T6" fmla="*/ 2147483647 w 1266"/>
              <a:gd name="T7" fmla="*/ 2147483647 h 344"/>
              <a:gd name="T8" fmla="*/ 2147483647 w 1266"/>
              <a:gd name="T9" fmla="*/ 2147483647 h 344"/>
              <a:gd name="T10" fmla="*/ 2147483647 w 1266"/>
              <a:gd name="T11" fmla="*/ 2147483647 h 344"/>
              <a:gd name="T12" fmla="*/ 2147483647 w 1266"/>
              <a:gd name="T13" fmla="*/ 2147483647 h 344"/>
              <a:gd name="T14" fmla="*/ 2147483647 w 1266"/>
              <a:gd name="T15" fmla="*/ 2147483647 h 344"/>
              <a:gd name="T16" fmla="*/ 2147483647 w 1266"/>
              <a:gd name="T17" fmla="*/ 2147483647 h 344"/>
              <a:gd name="T18" fmla="*/ 2147483647 w 1266"/>
              <a:gd name="T19" fmla="*/ 2147483647 h 344"/>
              <a:gd name="T20" fmla="*/ 2147483647 w 1266"/>
              <a:gd name="T21" fmla="*/ 2147483647 h 344"/>
              <a:gd name="T22" fmla="*/ 0 w 1266"/>
              <a:gd name="T23" fmla="*/ 2147483647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6"/>
              <a:gd name="T37" fmla="*/ 0 h 344"/>
              <a:gd name="T38" fmla="*/ 1266 w 1266"/>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6" h="344">
                <a:moveTo>
                  <a:pt x="0" y="70"/>
                </a:moveTo>
                <a:lnTo>
                  <a:pt x="554" y="71"/>
                </a:lnTo>
                <a:lnTo>
                  <a:pt x="666" y="0"/>
                </a:lnTo>
                <a:lnTo>
                  <a:pt x="890" y="9"/>
                </a:lnTo>
                <a:lnTo>
                  <a:pt x="1066" y="44"/>
                </a:lnTo>
                <a:lnTo>
                  <a:pt x="1266" y="115"/>
                </a:lnTo>
                <a:lnTo>
                  <a:pt x="1234" y="247"/>
                </a:lnTo>
                <a:lnTo>
                  <a:pt x="1114" y="291"/>
                </a:lnTo>
                <a:lnTo>
                  <a:pt x="762" y="309"/>
                </a:lnTo>
                <a:lnTo>
                  <a:pt x="298" y="344"/>
                </a:lnTo>
                <a:lnTo>
                  <a:pt x="9" y="313"/>
                </a:lnTo>
                <a:lnTo>
                  <a:pt x="0" y="52"/>
                </a:lnTo>
              </a:path>
            </a:pathLst>
          </a:custGeom>
          <a:noFill/>
          <a:ln w="50800" cap="flat">
            <a:solidFill>
              <a:srgbClr val="339966"/>
            </a:solidFill>
            <a:prstDash val="solid"/>
            <a:round/>
            <a:headEnd/>
            <a:tailEnd/>
          </a:ln>
        </p:spPr>
        <p:txBody>
          <a:bodyPr/>
          <a:lstStyle/>
          <a:p>
            <a:endParaRPr lang="ja-JP" altLang="en-US"/>
          </a:p>
        </p:txBody>
      </p:sp>
      <p:grpSp>
        <p:nvGrpSpPr>
          <p:cNvPr id="5" name="Group 47"/>
          <p:cNvGrpSpPr>
            <a:grpSpLocks/>
          </p:cNvGrpSpPr>
          <p:nvPr/>
        </p:nvGrpSpPr>
        <p:grpSpPr bwMode="auto">
          <a:xfrm>
            <a:off x="1676636" y="4261123"/>
            <a:ext cx="2476500" cy="385688"/>
            <a:chOff x="2776" y="2512"/>
            <a:chExt cx="1440" cy="480"/>
          </a:xfrm>
        </p:grpSpPr>
        <p:sp>
          <p:nvSpPr>
            <p:cNvPr id="4141" name="AutoShape 48"/>
            <p:cNvSpPr>
              <a:spLocks noChangeArrowheads="1"/>
            </p:cNvSpPr>
            <p:nvPr/>
          </p:nvSpPr>
          <p:spPr bwMode="auto">
            <a:xfrm>
              <a:off x="2776" y="2512"/>
              <a:ext cx="1440" cy="480"/>
            </a:xfrm>
            <a:prstGeom prst="flowChartAlternateProcess">
              <a:avLst/>
            </a:prstGeom>
            <a:solidFill>
              <a:srgbClr val="C0C0C0"/>
            </a:solidFill>
            <a:ln w="9525">
              <a:solidFill>
                <a:schemeClr val="tx1"/>
              </a:solidFill>
              <a:miter lim="800000"/>
              <a:headEnd/>
              <a:tailEnd/>
            </a:ln>
          </p:spPr>
          <p:txBody>
            <a:bodyPr wrap="none" anchor="ctr"/>
            <a:lstStyle/>
            <a:p>
              <a:endParaRPr lang="ja-JP" altLang="en-US"/>
            </a:p>
          </p:txBody>
        </p:sp>
        <p:sp>
          <p:nvSpPr>
            <p:cNvPr id="4142" name="Text Box 49"/>
            <p:cNvSpPr txBox="1">
              <a:spLocks noChangeArrowheads="1"/>
            </p:cNvSpPr>
            <p:nvPr/>
          </p:nvSpPr>
          <p:spPr bwMode="auto">
            <a:xfrm>
              <a:off x="2839" y="2532"/>
              <a:ext cx="1345" cy="423"/>
            </a:xfrm>
            <a:prstGeom prst="rect">
              <a:avLst/>
            </a:prstGeom>
            <a:noFill/>
            <a:ln w="9525">
              <a:noFill/>
              <a:miter lim="800000"/>
              <a:headEnd/>
              <a:tailEnd/>
            </a:ln>
          </p:spPr>
          <p:txBody>
            <a:bodyPr lIns="0" tIns="0" rIns="0" bIns="0" anchor="ctr"/>
            <a:lstStyle/>
            <a:p>
              <a:pPr algn="ctr">
                <a:spcBef>
                  <a:spcPct val="50000"/>
                </a:spcBef>
              </a:pPr>
              <a:r>
                <a:rPr lang="ja-JP" altLang="en-US" sz="1600" b="1" dirty="0">
                  <a:latin typeface="Times New Roman" pitchFamily="18" charset="0"/>
                  <a:ea typeface="ＭＳ ゴシック" pitchFamily="49" charset="-128"/>
                </a:rPr>
                <a:t>市街化調整</a:t>
              </a:r>
              <a:r>
                <a:rPr lang="ja-JP" altLang="en-US" sz="1600" b="1" dirty="0" smtClean="0">
                  <a:latin typeface="Times New Roman" pitchFamily="18" charset="0"/>
                  <a:ea typeface="ＭＳ ゴシック" pitchFamily="49" charset="-128"/>
                </a:rPr>
                <a:t>区域</a:t>
              </a:r>
              <a:endParaRPr lang="ja-JP" altLang="en-US" sz="1600" b="1" dirty="0">
                <a:latin typeface="Times New Roman" pitchFamily="18" charset="0"/>
                <a:ea typeface="ＭＳ ゴシック" pitchFamily="49" charset="-128"/>
              </a:endParaRPr>
            </a:p>
          </p:txBody>
        </p:sp>
      </p:grpSp>
      <p:grpSp>
        <p:nvGrpSpPr>
          <p:cNvPr id="6" name="Group 50"/>
          <p:cNvGrpSpPr>
            <a:grpSpLocks/>
          </p:cNvGrpSpPr>
          <p:nvPr/>
        </p:nvGrpSpPr>
        <p:grpSpPr bwMode="auto">
          <a:xfrm>
            <a:off x="3" y="2100738"/>
            <a:ext cx="2144687" cy="359302"/>
            <a:chOff x="0" y="1717"/>
            <a:chExt cx="1592" cy="488"/>
          </a:xfrm>
        </p:grpSpPr>
        <p:sp>
          <p:nvSpPr>
            <p:cNvPr id="4139" name="AutoShape 51"/>
            <p:cNvSpPr>
              <a:spLocks noChangeArrowheads="1"/>
            </p:cNvSpPr>
            <p:nvPr/>
          </p:nvSpPr>
          <p:spPr bwMode="auto">
            <a:xfrm>
              <a:off x="0" y="1717"/>
              <a:ext cx="1592" cy="488"/>
            </a:xfrm>
            <a:prstGeom prst="wedgeRoundRectCallout">
              <a:avLst>
                <a:gd name="adj1" fmla="val -6639"/>
                <a:gd name="adj2" fmla="val -114169"/>
                <a:gd name="adj3" fmla="val 16667"/>
              </a:avLst>
            </a:prstGeom>
            <a:solidFill>
              <a:srgbClr val="D8FF89"/>
            </a:solidFill>
            <a:ln w="9525">
              <a:solidFill>
                <a:schemeClr val="tx1"/>
              </a:solidFill>
              <a:miter lim="800000"/>
              <a:headEnd/>
              <a:tailEnd/>
            </a:ln>
          </p:spPr>
          <p:txBody>
            <a:bodyPr/>
            <a:lstStyle/>
            <a:p>
              <a:pPr algn="ctr"/>
              <a:endParaRPr lang="ja-JP" altLang="ja-JP"/>
            </a:p>
          </p:txBody>
        </p:sp>
        <p:sp>
          <p:nvSpPr>
            <p:cNvPr id="4140" name="Text Box 52"/>
            <p:cNvSpPr txBox="1">
              <a:spLocks noChangeArrowheads="1"/>
            </p:cNvSpPr>
            <p:nvPr/>
          </p:nvSpPr>
          <p:spPr bwMode="auto">
            <a:xfrm>
              <a:off x="32" y="1815"/>
              <a:ext cx="1533" cy="334"/>
            </a:xfrm>
            <a:prstGeom prst="rect">
              <a:avLst/>
            </a:prstGeom>
            <a:noFill/>
            <a:ln w="9525">
              <a:noFill/>
              <a:miter lim="800000"/>
              <a:headEnd/>
              <a:tailEnd/>
            </a:ln>
          </p:spPr>
          <p:txBody>
            <a:bodyPr wrap="square" lIns="0" tIns="0" rIns="0" bIns="0">
              <a:spAutoFit/>
            </a:bodyPr>
            <a:lstStyle/>
            <a:p>
              <a:pPr algn="ctr">
                <a:spcBef>
                  <a:spcPct val="50000"/>
                </a:spcBef>
              </a:pPr>
              <a:r>
                <a:rPr lang="ja-JP" altLang="en-US" sz="1600" b="1" dirty="0">
                  <a:latin typeface="Times New Roman" pitchFamily="18" charset="0"/>
                  <a:ea typeface="ＭＳ ゴシック" pitchFamily="49" charset="-128"/>
                </a:rPr>
                <a:t>用途</a:t>
              </a:r>
              <a:r>
                <a:rPr lang="ja-JP" altLang="en-US" sz="1600" b="1" dirty="0" smtClean="0">
                  <a:latin typeface="Times New Roman" pitchFamily="18" charset="0"/>
                  <a:ea typeface="ＭＳ ゴシック" pitchFamily="49" charset="-128"/>
                </a:rPr>
                <a:t>地域</a:t>
              </a:r>
              <a:endParaRPr lang="ja-JP" altLang="en-US" sz="1600" b="1" dirty="0">
                <a:latin typeface="Times New Roman" pitchFamily="18" charset="0"/>
                <a:ea typeface="ＭＳ ゴシック" pitchFamily="49" charset="-128"/>
              </a:endParaRPr>
            </a:p>
          </p:txBody>
        </p:sp>
      </p:grpSp>
      <p:grpSp>
        <p:nvGrpSpPr>
          <p:cNvPr id="7" name="Group 53"/>
          <p:cNvGrpSpPr>
            <a:grpSpLocks/>
          </p:cNvGrpSpPr>
          <p:nvPr/>
        </p:nvGrpSpPr>
        <p:grpSpPr bwMode="auto">
          <a:xfrm>
            <a:off x="662525" y="5557267"/>
            <a:ext cx="2911607" cy="360040"/>
            <a:chOff x="115" y="2675"/>
            <a:chExt cx="1693" cy="512"/>
          </a:xfrm>
        </p:grpSpPr>
        <p:sp>
          <p:nvSpPr>
            <p:cNvPr id="4137" name="AutoShape 54"/>
            <p:cNvSpPr>
              <a:spLocks noChangeArrowheads="1"/>
            </p:cNvSpPr>
            <p:nvPr/>
          </p:nvSpPr>
          <p:spPr bwMode="auto">
            <a:xfrm>
              <a:off x="115" y="2675"/>
              <a:ext cx="1570" cy="512"/>
            </a:xfrm>
            <a:prstGeom prst="wedgeRoundRectCallout">
              <a:avLst>
                <a:gd name="adj1" fmla="val -16848"/>
                <a:gd name="adj2" fmla="val 10097"/>
                <a:gd name="adj3" fmla="val 16667"/>
              </a:avLst>
            </a:prstGeom>
            <a:solidFill>
              <a:srgbClr val="FF99CC"/>
            </a:solidFill>
            <a:ln w="9525">
              <a:solidFill>
                <a:schemeClr val="tx1"/>
              </a:solidFill>
              <a:miter lim="800000"/>
              <a:headEnd/>
              <a:tailEnd/>
            </a:ln>
          </p:spPr>
          <p:txBody>
            <a:bodyPr/>
            <a:lstStyle/>
            <a:p>
              <a:pPr algn="ctr"/>
              <a:endParaRPr lang="ja-JP" altLang="ja-JP"/>
            </a:p>
          </p:txBody>
        </p:sp>
        <p:sp>
          <p:nvSpPr>
            <p:cNvPr id="4138" name="Text Box 55"/>
            <p:cNvSpPr txBox="1">
              <a:spLocks noChangeArrowheads="1"/>
            </p:cNvSpPr>
            <p:nvPr/>
          </p:nvSpPr>
          <p:spPr bwMode="auto">
            <a:xfrm>
              <a:off x="145" y="2698"/>
              <a:ext cx="1663" cy="461"/>
            </a:xfrm>
            <a:prstGeom prst="rect">
              <a:avLst/>
            </a:prstGeom>
            <a:noFill/>
            <a:ln w="9525">
              <a:noFill/>
              <a:miter lim="800000"/>
              <a:headEnd/>
              <a:tailEnd/>
            </a:ln>
          </p:spPr>
          <p:txBody>
            <a:bodyPr lIns="0" tIns="0" rIns="0" bIns="0" anchor="ctr"/>
            <a:lstStyle/>
            <a:p>
              <a:pPr algn="ctr"/>
              <a:r>
                <a:rPr lang="ja-JP" altLang="en-US" sz="1600" b="1" dirty="0">
                  <a:latin typeface="Times New Roman" pitchFamily="18" charset="0"/>
                  <a:ea typeface="ＭＳ ゴシック" pitchFamily="49" charset="-128"/>
                </a:rPr>
                <a:t>市街化区域（用途地域</a:t>
              </a:r>
              <a:r>
                <a:rPr lang="ja-JP" altLang="en-US" sz="1600" b="1" dirty="0" smtClean="0">
                  <a:latin typeface="Times New Roman" pitchFamily="18" charset="0"/>
                  <a:ea typeface="ＭＳ ゴシック" pitchFamily="49" charset="-128"/>
                </a:rPr>
                <a:t>）</a:t>
              </a:r>
              <a:endParaRPr lang="ja-JP" altLang="en-US" sz="1600" b="1" dirty="0">
                <a:latin typeface="Times New Roman" pitchFamily="18" charset="0"/>
                <a:ea typeface="ＭＳ ゴシック" pitchFamily="49" charset="-128"/>
              </a:endParaRPr>
            </a:p>
          </p:txBody>
        </p:sp>
      </p:grpSp>
      <p:grpSp>
        <p:nvGrpSpPr>
          <p:cNvPr id="8" name="Group 56"/>
          <p:cNvGrpSpPr>
            <a:grpSpLocks/>
          </p:cNvGrpSpPr>
          <p:nvPr/>
        </p:nvGrpSpPr>
        <p:grpSpPr bwMode="auto">
          <a:xfrm>
            <a:off x="3080792" y="2388918"/>
            <a:ext cx="1901471" cy="369267"/>
            <a:chOff x="1816" y="1656"/>
            <a:chExt cx="1416" cy="472"/>
          </a:xfrm>
        </p:grpSpPr>
        <p:sp>
          <p:nvSpPr>
            <p:cNvPr id="4135" name="AutoShape 57"/>
            <p:cNvSpPr>
              <a:spLocks noChangeArrowheads="1"/>
            </p:cNvSpPr>
            <p:nvPr/>
          </p:nvSpPr>
          <p:spPr bwMode="auto">
            <a:xfrm>
              <a:off x="1816" y="1656"/>
              <a:ext cx="1416" cy="472"/>
            </a:xfrm>
            <a:prstGeom prst="flowChartAlternateProcess">
              <a:avLst/>
            </a:prstGeom>
            <a:solidFill>
              <a:schemeClr val="bg1"/>
            </a:solidFill>
            <a:ln w="9525">
              <a:solidFill>
                <a:schemeClr val="tx1"/>
              </a:solidFill>
              <a:miter lim="800000"/>
              <a:headEnd/>
              <a:tailEnd/>
            </a:ln>
          </p:spPr>
          <p:txBody>
            <a:bodyPr wrap="none" anchor="ctr"/>
            <a:lstStyle/>
            <a:p>
              <a:endParaRPr lang="ja-JP" altLang="en-US"/>
            </a:p>
          </p:txBody>
        </p:sp>
        <p:sp>
          <p:nvSpPr>
            <p:cNvPr id="4136" name="Text Box 58"/>
            <p:cNvSpPr txBox="1">
              <a:spLocks noChangeArrowheads="1"/>
            </p:cNvSpPr>
            <p:nvPr/>
          </p:nvSpPr>
          <p:spPr bwMode="auto">
            <a:xfrm>
              <a:off x="1863" y="1721"/>
              <a:ext cx="1357" cy="315"/>
            </a:xfrm>
            <a:prstGeom prst="rect">
              <a:avLst/>
            </a:prstGeom>
            <a:noFill/>
            <a:ln w="9525">
              <a:noFill/>
              <a:miter lim="800000"/>
              <a:headEnd/>
              <a:tailEnd/>
            </a:ln>
          </p:spPr>
          <p:txBody>
            <a:bodyPr wrap="square" lIns="0" tIns="0" rIns="0" bIns="0">
              <a:spAutoFit/>
            </a:bodyPr>
            <a:lstStyle/>
            <a:p>
              <a:pPr algn="ctr">
                <a:spcBef>
                  <a:spcPct val="50000"/>
                </a:spcBef>
              </a:pPr>
              <a:r>
                <a:rPr lang="ja-JP" altLang="en-US" sz="1600" b="1" dirty="0">
                  <a:latin typeface="Times New Roman" pitchFamily="18" charset="0"/>
                  <a:ea typeface="ＭＳ ゴシック" pitchFamily="49" charset="-128"/>
                </a:rPr>
                <a:t>白地</a:t>
              </a:r>
              <a:r>
                <a:rPr lang="ja-JP" altLang="en-US" sz="1600" b="1" dirty="0" smtClean="0">
                  <a:latin typeface="Times New Roman" pitchFamily="18" charset="0"/>
                  <a:ea typeface="ＭＳ ゴシック" pitchFamily="49" charset="-128"/>
                </a:rPr>
                <a:t>地域</a:t>
              </a:r>
              <a:endParaRPr lang="ja-JP" altLang="en-US" sz="1600" b="1" dirty="0">
                <a:latin typeface="Times New Roman" pitchFamily="18" charset="0"/>
                <a:ea typeface="ＭＳ ゴシック" pitchFamily="49" charset="-128"/>
              </a:endParaRPr>
            </a:p>
          </p:txBody>
        </p:sp>
      </p:grpSp>
      <p:sp>
        <p:nvSpPr>
          <p:cNvPr id="4132" name="Text Box 59"/>
          <p:cNvSpPr txBox="1">
            <a:spLocks noChangeArrowheads="1"/>
          </p:cNvSpPr>
          <p:nvPr/>
        </p:nvSpPr>
        <p:spPr bwMode="auto">
          <a:xfrm>
            <a:off x="209816" y="2947889"/>
            <a:ext cx="5178293" cy="284162"/>
          </a:xfrm>
          <a:prstGeom prst="rect">
            <a:avLst/>
          </a:prstGeom>
          <a:solidFill>
            <a:srgbClr val="FF9900"/>
          </a:solidFill>
          <a:ln w="9525">
            <a:solidFill>
              <a:schemeClr val="tx1"/>
            </a:solidFill>
            <a:miter lim="800000"/>
            <a:headEnd/>
            <a:tailEnd/>
          </a:ln>
        </p:spPr>
        <p:txBody>
          <a:bodyPr lIns="0" tIns="0" rIns="0" bIns="0" anchor="ctr">
            <a:spAutoFit/>
          </a:bodyPr>
          <a:lstStyle/>
          <a:p>
            <a:pPr algn="ctr"/>
            <a:r>
              <a:rPr lang="ja-JP" altLang="en-US" b="1" dirty="0">
                <a:latin typeface="Times New Roman" pitchFamily="18" charset="0"/>
                <a:ea typeface="ＭＳ ゴシック" pitchFamily="49" charset="-128"/>
              </a:rPr>
              <a:t>都市計画区域</a:t>
            </a:r>
            <a:r>
              <a:rPr lang="ja-JP" altLang="en-US" sz="1600" b="1" dirty="0">
                <a:latin typeface="Times New Roman" pitchFamily="18" charset="0"/>
                <a:ea typeface="ＭＳ ゴシック" pitchFamily="49" charset="-128"/>
              </a:rPr>
              <a:t>（非線引き）</a:t>
            </a:r>
            <a:endParaRPr lang="ja-JP" altLang="en-US" sz="1600" dirty="0">
              <a:latin typeface="Times New Roman" pitchFamily="18" charset="0"/>
              <a:ea typeface="ＭＳ ゴシック" pitchFamily="49" charset="-128"/>
            </a:endParaRPr>
          </a:p>
        </p:txBody>
      </p:sp>
      <p:sp>
        <p:nvSpPr>
          <p:cNvPr id="4133" name="Rectangle 60"/>
          <p:cNvSpPr>
            <a:spLocks noChangeArrowheads="1"/>
          </p:cNvSpPr>
          <p:nvPr/>
        </p:nvSpPr>
        <p:spPr bwMode="auto">
          <a:xfrm>
            <a:off x="1" y="5460901"/>
            <a:ext cx="110067" cy="88900"/>
          </a:xfrm>
          <a:prstGeom prst="rect">
            <a:avLst/>
          </a:prstGeom>
          <a:solidFill>
            <a:schemeClr val="bg1"/>
          </a:solidFill>
          <a:ln w="9525">
            <a:noFill/>
            <a:miter lim="800000"/>
            <a:headEnd/>
            <a:tailEnd/>
          </a:ln>
        </p:spPr>
        <p:txBody>
          <a:bodyPr wrap="none" anchor="ctr"/>
          <a:lstStyle/>
          <a:p>
            <a:endParaRPr lang="ja-JP" altLang="en-US"/>
          </a:p>
        </p:txBody>
      </p:sp>
      <p:sp>
        <p:nvSpPr>
          <p:cNvPr id="4134" name="Rectangle 61"/>
          <p:cNvSpPr>
            <a:spLocks noChangeArrowheads="1"/>
          </p:cNvSpPr>
          <p:nvPr/>
        </p:nvSpPr>
        <p:spPr bwMode="auto">
          <a:xfrm>
            <a:off x="9398662" y="6524628"/>
            <a:ext cx="507338" cy="333375"/>
          </a:xfrm>
          <a:prstGeom prst="rect">
            <a:avLst/>
          </a:prstGeom>
          <a:noFill/>
          <a:ln w="38100" algn="ctr">
            <a:noFill/>
            <a:prstDash val="dash"/>
            <a:miter lim="800000"/>
            <a:headEnd/>
            <a:tailEnd/>
          </a:ln>
        </p:spPr>
        <p:txBody>
          <a:bodyPr wrap="none" anchor="ctr"/>
          <a:lstStyle/>
          <a:p>
            <a:pPr algn="ctr"/>
            <a:fld id="{0461966B-0021-4526-88D5-4F5E48212B95}" type="slidenum">
              <a:rPr lang="en-US" altLang="ja-JP" sz="1400"/>
              <a:pPr algn="ctr"/>
              <a:t>22</a:t>
            </a:fld>
            <a:endParaRPr lang="en-US" altLang="ja-JP" sz="1400"/>
          </a:p>
        </p:txBody>
      </p:sp>
      <p:sp>
        <p:nvSpPr>
          <p:cNvPr id="61" name="Text Box 6"/>
          <p:cNvSpPr txBox="1">
            <a:spLocks noChangeArrowheads="1"/>
          </p:cNvSpPr>
          <p:nvPr/>
        </p:nvSpPr>
        <p:spPr bwMode="auto">
          <a:xfrm>
            <a:off x="1" y="2"/>
            <a:ext cx="9804533" cy="646331"/>
          </a:xfrm>
          <a:prstGeom prst="rect">
            <a:avLst/>
          </a:prstGeom>
          <a:noFill/>
          <a:ln w="9525">
            <a:noFill/>
            <a:miter lim="800000"/>
            <a:headEnd/>
            <a:tailEnd/>
          </a:ln>
        </p:spPr>
        <p:txBody>
          <a:bodyPr wrap="square">
            <a:spAutoFit/>
          </a:bodyPr>
          <a:lstStyle/>
          <a:p>
            <a:r>
              <a:rPr lang="ja-JP" altLang="en-US" sz="3600" dirty="0" smtClean="0"/>
              <a:t>　都市計画区域・準都市計画区域・区域区分</a:t>
            </a:r>
            <a:endParaRPr lang="ja-JP" altLang="en-US" sz="3600" dirty="0"/>
          </a:p>
        </p:txBody>
      </p:sp>
      <p:sp>
        <p:nvSpPr>
          <p:cNvPr id="62" name="Line 7"/>
          <p:cNvSpPr>
            <a:spLocks noChangeShapeType="1"/>
          </p:cNvSpPr>
          <p:nvPr/>
        </p:nvSpPr>
        <p:spPr bwMode="auto">
          <a:xfrm>
            <a:off x="350491" y="620688"/>
            <a:ext cx="9283435"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2422426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a:solidFill>
                  <a:srgbClr val="00664D"/>
                </a:solidFill>
                <a:latin typeface="HGS創英角ｺﾞｼｯｸUB" pitchFamily="50" charset="-128"/>
                <a:ea typeface="HGS創英角ｺﾞｼｯｸUB" pitchFamily="50" charset="-128"/>
              </a:rPr>
              <a:t>２．都市計画の概要</a:t>
            </a:r>
          </a:p>
        </p:txBody>
      </p:sp>
      <p:sp>
        <p:nvSpPr>
          <p:cNvPr id="23556" name="正方形/長方形 3"/>
          <p:cNvSpPr>
            <a:spLocks noChangeArrowheads="1"/>
          </p:cNvSpPr>
          <p:nvPr/>
        </p:nvSpPr>
        <p:spPr bwMode="auto">
          <a:xfrm>
            <a:off x="1929606" y="836615"/>
            <a:ext cx="194337" cy="179387"/>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0" name="円/楕円 9"/>
          <p:cNvSpPr/>
          <p:nvPr/>
        </p:nvSpPr>
        <p:spPr bwMode="auto">
          <a:xfrm>
            <a:off x="4751785" y="1682750"/>
            <a:ext cx="4524771" cy="4537075"/>
          </a:xfrm>
          <a:prstGeom prst="ellipse">
            <a:avLst/>
          </a:prstGeom>
          <a:solidFill>
            <a:srgbClr val="CCFF66"/>
          </a:solidFill>
          <a:ln w="38100" cap="flat" cmpd="sng" algn="ctr">
            <a:solidFill>
              <a:schemeClr val="tx1"/>
            </a:solidFill>
            <a:prstDash val="solid"/>
            <a:round/>
            <a:headEnd type="none" w="med" len="med"/>
            <a:tailEnd type="none" w="med" len="med"/>
          </a:ln>
          <a:effectLst/>
        </p:spPr>
        <p:txBody>
          <a:bodyPr/>
          <a:lstStyle/>
          <a:p>
            <a:pPr marL="342900" indent="-342900">
              <a:spcBef>
                <a:spcPct val="20000"/>
              </a:spcBef>
              <a:defRPr/>
            </a:pPr>
            <a:endParaRPr lang="ja-JP" altLang="en-US" sz="3200">
              <a:solidFill>
                <a:srgbClr val="000000"/>
              </a:solidFill>
              <a:latin typeface="Times New Roman" pitchFamily="18" charset="0"/>
              <a:ea typeface="ＭＳ Ｐゴシック" pitchFamily="50" charset="-128"/>
            </a:endParaRPr>
          </a:p>
        </p:txBody>
      </p:sp>
      <p:sp>
        <p:nvSpPr>
          <p:cNvPr id="23558" name="円/楕円 10"/>
          <p:cNvSpPr>
            <a:spLocks noChangeArrowheads="1"/>
          </p:cNvSpPr>
          <p:nvPr/>
        </p:nvSpPr>
        <p:spPr bwMode="auto">
          <a:xfrm>
            <a:off x="5764796" y="2971800"/>
            <a:ext cx="2784343" cy="1854200"/>
          </a:xfrm>
          <a:prstGeom prst="ellipse">
            <a:avLst/>
          </a:prstGeom>
          <a:solidFill>
            <a:schemeClr val="bg2">
              <a:lumMod val="60000"/>
              <a:lumOff val="40000"/>
            </a:schemeClr>
          </a:solidFill>
          <a:ln w="28575" algn="ctr">
            <a:solidFill>
              <a:schemeClr val="tx1"/>
            </a:solidFill>
            <a:round/>
            <a:headEnd/>
            <a:tailEnd/>
          </a:ln>
        </p:spPr>
        <p:txBody>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2" name="テキスト ボックス 11"/>
          <p:cNvSpPr txBox="1"/>
          <p:nvPr/>
        </p:nvSpPr>
        <p:spPr>
          <a:xfrm>
            <a:off x="5033923" y="880845"/>
            <a:ext cx="3360215" cy="523220"/>
          </a:xfrm>
          <a:prstGeom prst="rect">
            <a:avLst/>
          </a:prstGeom>
          <a:noFill/>
        </p:spPr>
        <p:txBody>
          <a:bodyPr wrap="none">
            <a:spAutoFit/>
          </a:bodyPr>
          <a:lstStyle/>
          <a:p>
            <a:pPr>
              <a:defRPr/>
            </a:pPr>
            <a:r>
              <a:rPr lang="ja-JP" altLang="en-US" sz="2800" dirty="0">
                <a:ln>
                  <a:solidFill>
                    <a:srgbClr val="CC0000"/>
                  </a:solidFill>
                </a:ln>
                <a:solidFill>
                  <a:srgbClr val="00B050"/>
                </a:solidFill>
                <a:latin typeface="Times New Roman" pitchFamily="18" charset="0"/>
                <a:ea typeface="ＭＳ Ｐゴシック" pitchFamily="50" charset="-128"/>
              </a:rPr>
              <a:t>線引き都市計画区域</a:t>
            </a:r>
          </a:p>
        </p:txBody>
      </p:sp>
      <p:sp>
        <p:nvSpPr>
          <p:cNvPr id="23560" name="円/楕円 12"/>
          <p:cNvSpPr>
            <a:spLocks noChangeArrowheads="1"/>
          </p:cNvSpPr>
          <p:nvPr/>
        </p:nvSpPr>
        <p:spPr bwMode="auto">
          <a:xfrm>
            <a:off x="818633" y="1692275"/>
            <a:ext cx="3823097" cy="4537075"/>
          </a:xfrm>
          <a:prstGeom prst="ellipse">
            <a:avLst/>
          </a:prstGeom>
          <a:solidFill>
            <a:srgbClr val="FFCCCC"/>
          </a:solidFill>
          <a:ln w="38100" algn="ctr">
            <a:solidFill>
              <a:schemeClr val="tx1"/>
            </a:solidFill>
            <a:round/>
            <a:headEnd/>
            <a:tailEnd/>
          </a:ln>
        </p:spPr>
        <p:txBody>
          <a:bodyPr/>
          <a:lstStyle>
            <a:lvl1pPr marL="342900" indent="-342900"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14" name="テキスト ボックス 13"/>
          <p:cNvSpPr txBox="1"/>
          <p:nvPr/>
        </p:nvSpPr>
        <p:spPr>
          <a:xfrm>
            <a:off x="428497" y="889556"/>
            <a:ext cx="3719288" cy="523220"/>
          </a:xfrm>
          <a:prstGeom prst="rect">
            <a:avLst/>
          </a:prstGeom>
          <a:noFill/>
        </p:spPr>
        <p:txBody>
          <a:bodyPr wrap="none">
            <a:spAutoFit/>
          </a:bodyPr>
          <a:lstStyle/>
          <a:p>
            <a:pPr>
              <a:defRPr/>
            </a:pPr>
            <a:r>
              <a:rPr lang="ja-JP" altLang="en-US" sz="2800" dirty="0">
                <a:ln>
                  <a:solidFill>
                    <a:srgbClr val="2D2DB9">
                      <a:lumMod val="60000"/>
                      <a:lumOff val="40000"/>
                    </a:srgbClr>
                  </a:solidFill>
                </a:ln>
                <a:solidFill>
                  <a:srgbClr val="FF0000"/>
                </a:solidFill>
                <a:latin typeface="Times New Roman" pitchFamily="18" charset="0"/>
                <a:ea typeface="ＭＳ Ｐゴシック" pitchFamily="50" charset="-128"/>
              </a:rPr>
              <a:t>非線引き都市計画区域</a:t>
            </a:r>
          </a:p>
        </p:txBody>
      </p:sp>
      <p:sp>
        <p:nvSpPr>
          <p:cNvPr id="23562" name="テキスト ボックス 14"/>
          <p:cNvSpPr txBox="1">
            <a:spLocks noChangeArrowheads="1"/>
          </p:cNvSpPr>
          <p:nvPr/>
        </p:nvSpPr>
        <p:spPr bwMode="auto">
          <a:xfrm>
            <a:off x="5625580" y="5132389"/>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800" dirty="0">
                <a:solidFill>
                  <a:srgbClr val="000000"/>
                </a:solidFill>
              </a:rPr>
              <a:t>市街化調整区域</a:t>
            </a:r>
          </a:p>
        </p:txBody>
      </p:sp>
      <p:sp>
        <p:nvSpPr>
          <p:cNvPr id="23563" name="テキスト ボックス 15"/>
          <p:cNvSpPr txBox="1">
            <a:spLocks noChangeArrowheads="1"/>
          </p:cNvSpPr>
          <p:nvPr/>
        </p:nvSpPr>
        <p:spPr bwMode="auto">
          <a:xfrm>
            <a:off x="6084791" y="3619500"/>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800" dirty="0">
                <a:solidFill>
                  <a:srgbClr val="000000"/>
                </a:solidFill>
              </a:rPr>
              <a:t>市街化区域</a:t>
            </a:r>
          </a:p>
        </p:txBody>
      </p:sp>
      <p:cxnSp>
        <p:nvCxnSpPr>
          <p:cNvPr id="23564" name="直線コネクタ 17"/>
          <p:cNvCxnSpPr>
            <a:cxnSpLocks noChangeShapeType="1"/>
          </p:cNvCxnSpPr>
          <p:nvPr/>
        </p:nvCxnSpPr>
        <p:spPr bwMode="auto">
          <a:xfrm>
            <a:off x="4710510" y="836613"/>
            <a:ext cx="0" cy="554513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23565" name="直線矢印コネクタ 19"/>
          <p:cNvCxnSpPr>
            <a:cxnSpLocks noChangeShapeType="1"/>
          </p:cNvCxnSpPr>
          <p:nvPr/>
        </p:nvCxnSpPr>
        <p:spPr bwMode="auto">
          <a:xfrm>
            <a:off x="4710510" y="1402026"/>
            <a:ext cx="5137017" cy="952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66" name="直線矢印コネクタ 20"/>
          <p:cNvCxnSpPr>
            <a:cxnSpLocks noChangeShapeType="1"/>
          </p:cNvCxnSpPr>
          <p:nvPr/>
        </p:nvCxnSpPr>
        <p:spPr bwMode="auto">
          <a:xfrm flipH="1">
            <a:off x="233892" y="1403350"/>
            <a:ext cx="4445662" cy="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円/楕円 21"/>
          <p:cNvSpPr/>
          <p:nvPr/>
        </p:nvSpPr>
        <p:spPr bwMode="auto">
          <a:xfrm>
            <a:off x="1064552" y="2873375"/>
            <a:ext cx="2405988" cy="2114550"/>
          </a:xfrm>
          <a:prstGeom prst="ellipse">
            <a:avLst/>
          </a:prstGeom>
          <a:solidFill>
            <a:schemeClr val="accent1">
              <a:lumMod val="40000"/>
              <a:lumOff val="60000"/>
            </a:schemeClr>
          </a:solidFill>
          <a:ln w="28575" cap="flat" cmpd="sng" algn="ctr">
            <a:solidFill>
              <a:schemeClr val="tx1"/>
            </a:solidFill>
            <a:prstDash val="solid"/>
            <a:round/>
            <a:headEnd type="none" w="med" len="med"/>
            <a:tailEnd type="none" w="med" len="med"/>
          </a:ln>
          <a:effectLst/>
        </p:spPr>
        <p:txBody>
          <a:bodyPr/>
          <a:lstStyle/>
          <a:p>
            <a:pPr marL="342900" indent="-342900">
              <a:spcBef>
                <a:spcPct val="20000"/>
              </a:spcBef>
              <a:defRPr/>
            </a:pPr>
            <a:endParaRPr lang="ja-JP" altLang="en-US" sz="3200">
              <a:solidFill>
                <a:srgbClr val="000000"/>
              </a:solidFill>
              <a:latin typeface="Times New Roman" pitchFamily="18" charset="0"/>
              <a:ea typeface="ＭＳ Ｐゴシック" pitchFamily="50" charset="-128"/>
            </a:endParaRPr>
          </a:p>
        </p:txBody>
      </p:sp>
      <p:sp>
        <p:nvSpPr>
          <p:cNvPr id="23568" name="テキスト ボックス 22"/>
          <p:cNvSpPr txBox="1">
            <a:spLocks noChangeArrowheads="1"/>
          </p:cNvSpPr>
          <p:nvPr/>
        </p:nvSpPr>
        <p:spPr bwMode="auto">
          <a:xfrm>
            <a:off x="1129904" y="3671888"/>
            <a:ext cx="2159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800">
                <a:solidFill>
                  <a:srgbClr val="000000"/>
                </a:solidFill>
              </a:rPr>
              <a:t>用途地域：有</a:t>
            </a:r>
          </a:p>
        </p:txBody>
      </p:sp>
      <p:sp>
        <p:nvSpPr>
          <p:cNvPr id="23569" name="テキスト ボックス 23"/>
          <p:cNvSpPr txBox="1">
            <a:spLocks noChangeArrowheads="1"/>
          </p:cNvSpPr>
          <p:nvPr/>
        </p:nvSpPr>
        <p:spPr bwMode="auto">
          <a:xfrm>
            <a:off x="1599406" y="5203826"/>
            <a:ext cx="21595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2800">
                <a:solidFill>
                  <a:srgbClr val="000000"/>
                </a:solidFill>
              </a:rPr>
              <a:t>用途地域：無</a:t>
            </a:r>
          </a:p>
        </p:txBody>
      </p:sp>
      <p:sp>
        <p:nvSpPr>
          <p:cNvPr id="18" name="スライド番号プレースホルダ 2"/>
          <p:cNvSpPr>
            <a:spLocks noGrp="1"/>
          </p:cNvSpPr>
          <p:nvPr>
            <p:ph type="sldNum" sz="quarter" idx="12"/>
          </p:nvPr>
        </p:nvSpPr>
        <p:spPr>
          <a:xfrm>
            <a:off x="7594600" y="6538691"/>
            <a:ext cx="2311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23</a:t>
            </a:fld>
            <a:endParaRPr lang="en-US" altLang="ja-JP" sz="1400" dirty="0" smtClean="0">
              <a:solidFill>
                <a:prstClr val="black"/>
              </a:solidFill>
            </a:endParaRPr>
          </a:p>
        </p:txBody>
      </p:sp>
    </p:spTree>
    <p:extLst>
      <p:ext uri="{BB962C8B-B14F-4D97-AF65-F5344CB8AC3E}">
        <p14:creationId xmlns:p14="http://schemas.microsoft.com/office/powerpoint/2010/main" val="2068570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fld id="{7CAA4B4A-7F5E-4B34-A644-AAC05BFBDB6B}" type="slidenum">
              <a:rPr lang="en-US" altLang="ja-JP" sz="1400" smtClean="0">
                <a:solidFill>
                  <a:srgbClr val="000000"/>
                </a:solidFill>
              </a:rPr>
              <a:pPr eaLnBrk="1" hangingPunct="1">
                <a:spcBef>
                  <a:spcPct val="0"/>
                </a:spcBef>
                <a:buFontTx/>
                <a:buNone/>
              </a:pPr>
              <a:t>24</a:t>
            </a:fld>
            <a:endParaRPr lang="en-US" altLang="ja-JP" sz="1400" smtClean="0">
              <a:solidFill>
                <a:srgbClr val="000000"/>
              </a:solidFill>
            </a:endParaRPr>
          </a:p>
        </p:txBody>
      </p:sp>
      <p:sp>
        <p:nvSpPr>
          <p:cNvPr id="20483" name="Rectangle 2"/>
          <p:cNvSpPr>
            <a:spLocks noGrp="1" noChangeArrowheads="1"/>
          </p:cNvSpPr>
          <p:nvPr>
            <p:ph type="title"/>
          </p:nvPr>
        </p:nvSpPr>
        <p:spPr>
          <a:xfrm>
            <a:off x="495300" y="381002"/>
            <a:ext cx="8915400" cy="1020763"/>
          </a:xfrm>
        </p:spPr>
        <p:txBody>
          <a:bodyPr/>
          <a:lstStyle/>
          <a:p>
            <a:pPr eaLnBrk="1" hangingPunct="1"/>
            <a:r>
              <a:rPr lang="ja-JP" altLang="en-US" sz="4000" smtClean="0"/>
              <a:t>都市</a:t>
            </a:r>
            <a:r>
              <a:rPr lang="ja-JP" altLang="en-US" sz="3600" smtClean="0"/>
              <a:t>計画区域と市町村</a:t>
            </a:r>
          </a:p>
        </p:txBody>
      </p:sp>
      <p:sp>
        <p:nvSpPr>
          <p:cNvPr id="20484" name="Rectangle 3"/>
          <p:cNvSpPr>
            <a:spLocks noGrp="1" noChangeArrowheads="1"/>
          </p:cNvSpPr>
          <p:nvPr>
            <p:ph type="body" sz="half" idx="1"/>
          </p:nvPr>
        </p:nvSpPr>
        <p:spPr>
          <a:xfrm>
            <a:off x="247650" y="1447800"/>
            <a:ext cx="9493250" cy="1676400"/>
          </a:xfrm>
        </p:spPr>
        <p:txBody>
          <a:bodyPr/>
          <a:lstStyle/>
          <a:p>
            <a:pPr eaLnBrk="1" hangingPunct="1">
              <a:buFont typeface="Wingdings" pitchFamily="2" charset="2"/>
              <a:buChar char="p"/>
            </a:pPr>
            <a:r>
              <a:rPr lang="ja-JP" altLang="en-US" sz="2800" dirty="0" smtClean="0"/>
              <a:t>福島県には</a:t>
            </a:r>
            <a:r>
              <a:rPr lang="ja-JP" altLang="en-US" sz="2800" dirty="0" smtClean="0">
                <a:solidFill>
                  <a:srgbClr val="FF0000"/>
                </a:solidFill>
              </a:rPr>
              <a:t>「２１」の都市計画区域</a:t>
            </a:r>
            <a:endParaRPr lang="ja-JP" altLang="en-US" sz="2400" dirty="0" smtClean="0">
              <a:solidFill>
                <a:srgbClr val="FF0000"/>
              </a:solidFill>
            </a:endParaRPr>
          </a:p>
          <a:p>
            <a:pPr eaLnBrk="1" hangingPunct="1">
              <a:buFont typeface="Wingdings" pitchFamily="2" charset="2"/>
              <a:buNone/>
            </a:pPr>
            <a:r>
              <a:rPr lang="ja-JP" altLang="en-US" sz="2800" dirty="0" smtClean="0"/>
              <a:t>　 ・</a:t>
            </a:r>
            <a:r>
              <a:rPr lang="ja-JP" altLang="en-US" sz="2800" dirty="0" smtClean="0">
                <a:solidFill>
                  <a:srgbClr val="FF0000"/>
                </a:solidFill>
              </a:rPr>
              <a:t>線引き区域が「４」</a:t>
            </a:r>
            <a:r>
              <a:rPr lang="ja-JP" altLang="en-US" sz="2800" dirty="0" smtClean="0"/>
              <a:t>、</a:t>
            </a:r>
            <a:r>
              <a:rPr lang="ja-JP" altLang="en-US" sz="2800" dirty="0" smtClean="0">
                <a:solidFill>
                  <a:srgbClr val="FF0000"/>
                </a:solidFill>
              </a:rPr>
              <a:t>非線引き区域が「１７」</a:t>
            </a:r>
            <a:endParaRPr lang="ja-JP" altLang="en-US" sz="2400" dirty="0" smtClean="0">
              <a:solidFill>
                <a:srgbClr val="FF0000"/>
              </a:solidFill>
            </a:endParaRPr>
          </a:p>
          <a:p>
            <a:pPr eaLnBrk="1" hangingPunct="1">
              <a:buFont typeface="Wingdings" pitchFamily="2" charset="2"/>
              <a:buChar char="p"/>
            </a:pPr>
            <a:r>
              <a:rPr lang="ja-JP" altLang="en-US" sz="2800" dirty="0" smtClean="0"/>
              <a:t>市町村の約３</a:t>
            </a:r>
            <a:r>
              <a:rPr lang="en-US" altLang="ja-JP" sz="2800" dirty="0" smtClean="0"/>
              <a:t>/</a:t>
            </a:r>
            <a:r>
              <a:rPr lang="ja-JP" altLang="en-US" sz="2800" dirty="0" smtClean="0"/>
              <a:t>４</a:t>
            </a:r>
            <a:r>
              <a:rPr lang="ja-JP" altLang="en-US" sz="2800" dirty="0" smtClean="0">
                <a:solidFill>
                  <a:srgbClr val="FF0000"/>
                </a:solidFill>
              </a:rPr>
              <a:t>（４４市町村）</a:t>
            </a:r>
            <a:r>
              <a:rPr lang="ja-JP" altLang="en-US" sz="2800" dirty="0" smtClean="0"/>
              <a:t>が都市計画区域を有する</a:t>
            </a:r>
          </a:p>
          <a:p>
            <a:pPr eaLnBrk="1" hangingPunct="1">
              <a:buFontTx/>
              <a:buNone/>
            </a:pPr>
            <a:endParaRPr lang="en-US" altLang="ja-JP" sz="2800" dirty="0" smtClean="0"/>
          </a:p>
        </p:txBody>
      </p:sp>
      <p:sp>
        <p:nvSpPr>
          <p:cNvPr id="20485" name="AutoShape 4"/>
          <p:cNvSpPr>
            <a:spLocks noChangeArrowheads="1"/>
          </p:cNvSpPr>
          <p:nvPr/>
        </p:nvSpPr>
        <p:spPr bwMode="auto">
          <a:xfrm>
            <a:off x="741233" y="5300663"/>
            <a:ext cx="4134379" cy="1223962"/>
          </a:xfrm>
          <a:prstGeom prst="roundRect">
            <a:avLst>
              <a:gd name="adj" fmla="val 16667"/>
            </a:avLst>
          </a:prstGeom>
          <a:solidFill>
            <a:srgbClr val="CCFFCC"/>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400" dirty="0">
                <a:solidFill>
                  <a:srgbClr val="000000"/>
                </a:solidFill>
                <a:latin typeface="Garamond" pitchFamily="18" charset="0"/>
              </a:rPr>
              <a:t>県北、県中、会津、いわき</a:t>
            </a:r>
          </a:p>
          <a:p>
            <a:pPr algn="ctr" eaLnBrk="1" hangingPunct="1">
              <a:spcBef>
                <a:spcPct val="0"/>
              </a:spcBef>
              <a:buFontTx/>
              <a:buNone/>
            </a:pPr>
            <a:r>
              <a:rPr lang="ja-JP" altLang="en-US" sz="2400" dirty="0">
                <a:solidFill>
                  <a:srgbClr val="000000"/>
                </a:solidFill>
                <a:latin typeface="Garamond" pitchFamily="18" charset="0"/>
              </a:rPr>
              <a:t>４都市計画区域</a:t>
            </a:r>
          </a:p>
          <a:p>
            <a:pPr algn="ctr" eaLnBrk="1" hangingPunct="1">
              <a:spcBef>
                <a:spcPct val="0"/>
              </a:spcBef>
              <a:buFontTx/>
              <a:buNone/>
            </a:pPr>
            <a:r>
              <a:rPr lang="ja-JP" altLang="en-US" sz="1800" dirty="0">
                <a:solidFill>
                  <a:srgbClr val="000000"/>
                </a:solidFill>
                <a:latin typeface="Garamond" pitchFamily="18" charset="0"/>
              </a:rPr>
              <a:t>（市街化区域・市街化調整区域）</a:t>
            </a:r>
          </a:p>
        </p:txBody>
      </p:sp>
      <p:sp>
        <p:nvSpPr>
          <p:cNvPr id="20486" name="Rectangle 5"/>
          <p:cNvSpPr>
            <a:spLocks noChangeArrowheads="1"/>
          </p:cNvSpPr>
          <p:nvPr/>
        </p:nvSpPr>
        <p:spPr bwMode="auto">
          <a:xfrm>
            <a:off x="742950" y="3429000"/>
            <a:ext cx="8423540" cy="649288"/>
          </a:xfrm>
          <a:prstGeom prst="rect">
            <a:avLst/>
          </a:prstGeom>
          <a:solidFill>
            <a:srgbClr val="99FF99"/>
          </a:solidFill>
          <a:ln w="9525" algn="ctr">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800" dirty="0" smtClean="0">
                <a:solidFill>
                  <a:srgbClr val="000000"/>
                </a:solidFill>
                <a:latin typeface="Garamond" pitchFamily="18" charset="0"/>
              </a:rPr>
              <a:t>２１の</a:t>
            </a:r>
            <a:r>
              <a:rPr lang="ja-JP" altLang="en-US" sz="2800" dirty="0">
                <a:solidFill>
                  <a:srgbClr val="000000"/>
                </a:solidFill>
                <a:latin typeface="Garamond" pitchFamily="18" charset="0"/>
              </a:rPr>
              <a:t>都市計画区域</a:t>
            </a:r>
          </a:p>
        </p:txBody>
      </p:sp>
      <p:sp>
        <p:nvSpPr>
          <p:cNvPr id="20487" name="AutoShape 6"/>
          <p:cNvSpPr>
            <a:spLocks noChangeArrowheads="1"/>
          </p:cNvSpPr>
          <p:nvPr/>
        </p:nvSpPr>
        <p:spPr bwMode="auto">
          <a:xfrm>
            <a:off x="1403355" y="4267200"/>
            <a:ext cx="2885810" cy="865188"/>
          </a:xfrm>
          <a:prstGeom prst="roundRect">
            <a:avLst>
              <a:gd name="adj" fmla="val 16667"/>
            </a:avLst>
          </a:prstGeom>
          <a:solidFill>
            <a:srgbClr val="FFCC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000" b="1">
                <a:solidFill>
                  <a:srgbClr val="FF0000"/>
                </a:solidFill>
                <a:latin typeface="Garamond" pitchFamily="18" charset="0"/>
              </a:rPr>
              <a:t>区域区分あり</a:t>
            </a:r>
          </a:p>
          <a:p>
            <a:pPr algn="ctr" eaLnBrk="1" hangingPunct="1">
              <a:spcBef>
                <a:spcPct val="0"/>
              </a:spcBef>
              <a:buFontTx/>
              <a:buNone/>
            </a:pPr>
            <a:r>
              <a:rPr lang="ja-JP" altLang="en-US" sz="2000" b="1">
                <a:solidFill>
                  <a:srgbClr val="3333CC"/>
                </a:solidFill>
                <a:latin typeface="Garamond" pitchFamily="18" charset="0"/>
              </a:rPr>
              <a:t>（線引き都市計画区域）</a:t>
            </a:r>
          </a:p>
        </p:txBody>
      </p:sp>
      <p:sp>
        <p:nvSpPr>
          <p:cNvPr id="20488" name="AutoShape 7"/>
          <p:cNvSpPr>
            <a:spLocks noChangeArrowheads="1"/>
          </p:cNvSpPr>
          <p:nvPr/>
        </p:nvSpPr>
        <p:spPr bwMode="auto">
          <a:xfrm>
            <a:off x="5109506" y="5300663"/>
            <a:ext cx="4134379" cy="1223962"/>
          </a:xfrm>
          <a:prstGeom prst="roundRect">
            <a:avLst>
              <a:gd name="adj" fmla="val 16667"/>
            </a:avLst>
          </a:prstGeom>
          <a:solidFill>
            <a:srgbClr val="CCFFCC"/>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400" dirty="0">
                <a:solidFill>
                  <a:srgbClr val="000000"/>
                </a:solidFill>
                <a:latin typeface="Garamond" pitchFamily="18" charset="0"/>
              </a:rPr>
              <a:t>線引きの４都市計画区域</a:t>
            </a:r>
          </a:p>
          <a:p>
            <a:pPr algn="ctr" eaLnBrk="1" hangingPunct="1">
              <a:spcBef>
                <a:spcPct val="0"/>
              </a:spcBef>
              <a:buFontTx/>
              <a:buNone/>
            </a:pPr>
            <a:r>
              <a:rPr lang="ja-JP" altLang="en-US" sz="2400" dirty="0">
                <a:solidFill>
                  <a:srgbClr val="000000"/>
                </a:solidFill>
                <a:latin typeface="Garamond" pitchFamily="18" charset="0"/>
              </a:rPr>
              <a:t>を</a:t>
            </a:r>
            <a:r>
              <a:rPr lang="ja-JP" altLang="en-US" sz="2400" dirty="0" smtClean="0">
                <a:solidFill>
                  <a:srgbClr val="000000"/>
                </a:solidFill>
                <a:latin typeface="Garamond" pitchFamily="18" charset="0"/>
              </a:rPr>
              <a:t>除く１７都市</a:t>
            </a:r>
            <a:r>
              <a:rPr lang="ja-JP" altLang="en-US" sz="2400" dirty="0">
                <a:solidFill>
                  <a:srgbClr val="000000"/>
                </a:solidFill>
                <a:latin typeface="Garamond" pitchFamily="18" charset="0"/>
              </a:rPr>
              <a:t>計画区域</a:t>
            </a:r>
          </a:p>
          <a:p>
            <a:pPr algn="ctr" eaLnBrk="1" hangingPunct="1">
              <a:spcBef>
                <a:spcPct val="0"/>
              </a:spcBef>
              <a:buFontTx/>
              <a:buNone/>
            </a:pPr>
            <a:r>
              <a:rPr lang="ja-JP" altLang="en-US" sz="1800" dirty="0">
                <a:solidFill>
                  <a:srgbClr val="000000"/>
                </a:solidFill>
                <a:latin typeface="Garamond" pitchFamily="18" charset="0"/>
              </a:rPr>
              <a:t>（用途地域・地区計画等）</a:t>
            </a:r>
          </a:p>
        </p:txBody>
      </p:sp>
      <p:sp>
        <p:nvSpPr>
          <p:cNvPr id="20489" name="AutoShape 8"/>
          <p:cNvSpPr>
            <a:spLocks noChangeArrowheads="1"/>
          </p:cNvSpPr>
          <p:nvPr/>
        </p:nvSpPr>
        <p:spPr bwMode="auto">
          <a:xfrm>
            <a:off x="5613400" y="4267200"/>
            <a:ext cx="3136900" cy="838200"/>
          </a:xfrm>
          <a:prstGeom prst="roundRect">
            <a:avLst>
              <a:gd name="adj" fmla="val 16667"/>
            </a:avLst>
          </a:prstGeom>
          <a:solidFill>
            <a:srgbClr val="FFCC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r>
              <a:rPr lang="ja-JP" altLang="en-US" sz="2000" b="1">
                <a:solidFill>
                  <a:srgbClr val="FF0000"/>
                </a:solidFill>
                <a:latin typeface="Garamond" pitchFamily="18" charset="0"/>
              </a:rPr>
              <a:t>区域区分なし</a:t>
            </a:r>
          </a:p>
          <a:p>
            <a:pPr algn="ctr" eaLnBrk="1" hangingPunct="1">
              <a:spcBef>
                <a:spcPct val="0"/>
              </a:spcBef>
              <a:buFontTx/>
              <a:buNone/>
            </a:pPr>
            <a:r>
              <a:rPr lang="ja-JP" altLang="en-US" sz="2000" b="1">
                <a:solidFill>
                  <a:srgbClr val="3333CC"/>
                </a:solidFill>
                <a:latin typeface="Garamond" pitchFamily="18" charset="0"/>
              </a:rPr>
              <a:t>（非線引き都市計画区域）</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sp>
        <p:nvSpPr>
          <p:cNvPr id="12"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24</a:t>
            </a:fld>
            <a:endParaRPr lang="en-US" altLang="ja-JP" sz="1400" dirty="0" smtClean="0">
              <a:solidFill>
                <a:prstClr val="black"/>
              </a:solidFill>
            </a:endParaRPr>
          </a:p>
        </p:txBody>
      </p:sp>
    </p:spTree>
    <p:extLst>
      <p:ext uri="{BB962C8B-B14F-4D97-AF65-F5344CB8AC3E}">
        <p14:creationId xmlns:p14="http://schemas.microsoft.com/office/powerpoint/2010/main" val="3287916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3" descr="変更前"/>
          <p:cNvPicPr>
            <a:picLocks noChangeAspect="1" noChangeArrowheads="1"/>
          </p:cNvPicPr>
          <p:nvPr/>
        </p:nvPicPr>
        <p:blipFill>
          <a:blip r:embed="rId3">
            <a:extLst>
              <a:ext uri="{28A0092B-C50C-407E-A947-70E740481C1C}">
                <a14:useLocalDpi xmlns:a14="http://schemas.microsoft.com/office/drawing/2010/main" val="0"/>
              </a:ext>
            </a:extLst>
          </a:blip>
          <a:srcRect l="2122" r="3233"/>
          <a:stretch>
            <a:fillRect/>
          </a:stretch>
        </p:blipFill>
        <p:spPr bwMode="auto">
          <a:xfrm>
            <a:off x="2289175" y="800100"/>
            <a:ext cx="7200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13"/>
          <p:cNvGrpSpPr>
            <a:grpSpLocks noChangeAspect="1"/>
          </p:cNvGrpSpPr>
          <p:nvPr/>
        </p:nvGrpSpPr>
        <p:grpSpPr bwMode="auto">
          <a:xfrm>
            <a:off x="2454276" y="957263"/>
            <a:ext cx="6823075" cy="5332412"/>
            <a:chOff x="1858" y="2214"/>
            <a:chExt cx="16025" cy="12527"/>
          </a:xfrm>
        </p:grpSpPr>
        <p:sp>
          <p:nvSpPr>
            <p:cNvPr id="56366" name="AutoShape 32"/>
            <p:cNvSpPr>
              <a:spLocks noChangeAspect="1" noChangeArrowheads="1" noTextEdit="1"/>
            </p:cNvSpPr>
            <p:nvPr/>
          </p:nvSpPr>
          <p:spPr bwMode="auto">
            <a:xfrm>
              <a:off x="1858" y="2214"/>
              <a:ext cx="15764" cy="12527"/>
            </a:xfrm>
            <a:prstGeom prst="rect">
              <a:avLst/>
            </a:prstGeom>
            <a:noFill/>
            <a:ln w="9525">
              <a:noFill/>
              <a:miter lim="800000"/>
              <a:headEnd/>
              <a:tailEnd/>
            </a:ln>
          </p:spPr>
          <p:txBody>
            <a:bodyPr/>
            <a:lstStyle/>
            <a:p>
              <a:pPr>
                <a:defRPr/>
              </a:pPr>
              <a:endParaRPr lang="ja-JP" altLang="en-US" b="1">
                <a:latin typeface="+mj-ea"/>
                <a:ea typeface="+mj-ea"/>
              </a:endParaRPr>
            </a:p>
          </p:txBody>
        </p:sp>
        <p:sp>
          <p:nvSpPr>
            <p:cNvPr id="14363" name="Rectangle 31"/>
            <p:cNvSpPr>
              <a:spLocks noChangeArrowheads="1"/>
            </p:cNvSpPr>
            <p:nvPr/>
          </p:nvSpPr>
          <p:spPr bwMode="auto">
            <a:xfrm>
              <a:off x="12182" y="6249"/>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64" name="Rectangle 30"/>
            <p:cNvSpPr>
              <a:spLocks noChangeArrowheads="1"/>
            </p:cNvSpPr>
            <p:nvPr/>
          </p:nvSpPr>
          <p:spPr bwMode="auto">
            <a:xfrm>
              <a:off x="13674" y="4220"/>
              <a:ext cx="26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2</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65" name="Rectangle 29"/>
            <p:cNvSpPr>
              <a:spLocks noChangeArrowheads="1"/>
            </p:cNvSpPr>
            <p:nvPr/>
          </p:nvSpPr>
          <p:spPr bwMode="auto">
            <a:xfrm>
              <a:off x="13674" y="5317"/>
              <a:ext cx="26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3</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66" name="Rectangle 28"/>
            <p:cNvSpPr>
              <a:spLocks noChangeArrowheads="1"/>
            </p:cNvSpPr>
            <p:nvPr/>
          </p:nvSpPr>
          <p:spPr bwMode="auto">
            <a:xfrm>
              <a:off x="12559" y="10486"/>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4</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67" name="Rectangle 27"/>
            <p:cNvSpPr>
              <a:spLocks noChangeArrowheads="1"/>
            </p:cNvSpPr>
            <p:nvPr/>
          </p:nvSpPr>
          <p:spPr bwMode="auto">
            <a:xfrm>
              <a:off x="13990" y="8397"/>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5</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68" name="Rectangle 26"/>
            <p:cNvSpPr>
              <a:spLocks noChangeArrowheads="1"/>
            </p:cNvSpPr>
            <p:nvPr/>
          </p:nvSpPr>
          <p:spPr bwMode="auto">
            <a:xfrm>
              <a:off x="11448" y="11340"/>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6</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69" name="Rectangle 25"/>
            <p:cNvSpPr>
              <a:spLocks noChangeArrowheads="1"/>
            </p:cNvSpPr>
            <p:nvPr/>
          </p:nvSpPr>
          <p:spPr bwMode="auto">
            <a:xfrm>
              <a:off x="7756" y="5753"/>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7</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0" name="Rectangle 24"/>
            <p:cNvSpPr>
              <a:spLocks noChangeArrowheads="1"/>
            </p:cNvSpPr>
            <p:nvPr/>
          </p:nvSpPr>
          <p:spPr bwMode="auto">
            <a:xfrm>
              <a:off x="5751" y="6052"/>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9</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1" name="Rectangle 23"/>
            <p:cNvSpPr>
              <a:spLocks noChangeArrowheads="1"/>
            </p:cNvSpPr>
            <p:nvPr/>
          </p:nvSpPr>
          <p:spPr bwMode="auto">
            <a:xfrm>
              <a:off x="9225" y="6510"/>
              <a:ext cx="51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10</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2" name="Rectangle 22"/>
            <p:cNvSpPr>
              <a:spLocks noChangeArrowheads="1"/>
            </p:cNvSpPr>
            <p:nvPr/>
          </p:nvSpPr>
          <p:spPr bwMode="auto">
            <a:xfrm>
              <a:off x="7316" y="6607"/>
              <a:ext cx="26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8</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3" name="Rectangle 21"/>
            <p:cNvSpPr>
              <a:spLocks noChangeArrowheads="1"/>
            </p:cNvSpPr>
            <p:nvPr/>
          </p:nvSpPr>
          <p:spPr bwMode="auto">
            <a:xfrm>
              <a:off x="7298" y="7443"/>
              <a:ext cx="52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11</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4" name="Rectangle 20"/>
            <p:cNvSpPr>
              <a:spLocks noChangeArrowheads="1"/>
            </p:cNvSpPr>
            <p:nvPr/>
          </p:nvSpPr>
          <p:spPr bwMode="auto">
            <a:xfrm>
              <a:off x="5411" y="10486"/>
              <a:ext cx="52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12</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5" name="Rectangle 19"/>
            <p:cNvSpPr>
              <a:spLocks noChangeArrowheads="1"/>
            </p:cNvSpPr>
            <p:nvPr/>
          </p:nvSpPr>
          <p:spPr bwMode="auto">
            <a:xfrm>
              <a:off x="16690" y="5060"/>
              <a:ext cx="518"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dirty="0">
                  <a:solidFill>
                    <a:srgbClr val="000000"/>
                  </a:solidFill>
                  <a:latin typeface="ＭＳ Ｐゴシック" panose="020B0600070205080204" pitchFamily="50" charset="-128"/>
                  <a:ea typeface="HGP創英角ｺﾞｼｯｸUB" panose="020B0900000000000000" pitchFamily="50" charset="-128"/>
                </a:rPr>
                <a:t>13</a:t>
              </a:r>
              <a:endParaRPr lang="en-US" altLang="ja-JP" b="1" dirty="0">
                <a:solidFill>
                  <a:srgbClr val="000000"/>
                </a:solidFill>
                <a:latin typeface="ＭＳ Ｐゴシック" panose="020B0600070205080204" pitchFamily="50" charset="-128"/>
                <a:ea typeface="HGP創英角ｺﾞｼｯｸUB" panose="020B0900000000000000" pitchFamily="50" charset="-128"/>
              </a:endParaRPr>
            </a:p>
          </p:txBody>
        </p:sp>
        <p:sp>
          <p:nvSpPr>
            <p:cNvPr id="14376" name="Rectangle 18"/>
            <p:cNvSpPr>
              <a:spLocks noChangeArrowheads="1"/>
            </p:cNvSpPr>
            <p:nvPr/>
          </p:nvSpPr>
          <p:spPr bwMode="auto">
            <a:xfrm>
              <a:off x="17365" y="9844"/>
              <a:ext cx="51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14</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7" name="Rectangle 17"/>
            <p:cNvSpPr>
              <a:spLocks noChangeArrowheads="1"/>
            </p:cNvSpPr>
            <p:nvPr/>
          </p:nvSpPr>
          <p:spPr bwMode="auto">
            <a:xfrm>
              <a:off x="12559" y="4123"/>
              <a:ext cx="51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ja-JP" sz="1700" b="1">
                  <a:solidFill>
                    <a:srgbClr val="000000"/>
                  </a:solidFill>
                  <a:latin typeface="ＭＳ Ｐゴシック" panose="020B0600070205080204" pitchFamily="50" charset="-128"/>
                  <a:ea typeface="HGP創英角ｺﾞｼｯｸUB" panose="020B0900000000000000" pitchFamily="50" charset="-128"/>
                </a:rPr>
                <a:t>①</a:t>
              </a:r>
              <a:endParaRPr lang="ja-JP"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8" name="Rectangle 16"/>
            <p:cNvSpPr>
              <a:spLocks noChangeArrowheads="1"/>
            </p:cNvSpPr>
            <p:nvPr/>
          </p:nvSpPr>
          <p:spPr bwMode="auto">
            <a:xfrm>
              <a:off x="11627" y="8278"/>
              <a:ext cx="51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ja-JP" sz="1700" b="1">
                  <a:solidFill>
                    <a:srgbClr val="000000"/>
                  </a:solidFill>
                  <a:latin typeface="ＭＳ Ｐゴシック" panose="020B0600070205080204" pitchFamily="50" charset="-128"/>
                  <a:ea typeface="HGP創英角ｺﾞｼｯｸUB" panose="020B0900000000000000" pitchFamily="50" charset="-128"/>
                </a:rPr>
                <a:t>②</a:t>
              </a:r>
              <a:endParaRPr lang="ja-JP"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79" name="Rectangle 15"/>
            <p:cNvSpPr>
              <a:spLocks noChangeArrowheads="1"/>
            </p:cNvSpPr>
            <p:nvPr/>
          </p:nvSpPr>
          <p:spPr bwMode="auto">
            <a:xfrm>
              <a:off x="8111" y="6988"/>
              <a:ext cx="515"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ja-JP" sz="1700" b="1">
                  <a:solidFill>
                    <a:srgbClr val="000000"/>
                  </a:solidFill>
                  <a:latin typeface="ＭＳ Ｐゴシック" panose="020B0600070205080204" pitchFamily="50" charset="-128"/>
                  <a:ea typeface="HGP創英角ｺﾞｼｯｸUB" panose="020B0900000000000000" pitchFamily="50" charset="-128"/>
                </a:rPr>
                <a:t>③</a:t>
              </a:r>
              <a:endParaRPr lang="ja-JP"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80" name="Rectangle 14"/>
            <p:cNvSpPr>
              <a:spLocks noChangeArrowheads="1"/>
            </p:cNvSpPr>
            <p:nvPr/>
          </p:nvSpPr>
          <p:spPr bwMode="auto">
            <a:xfrm>
              <a:off x="16213" y="12235"/>
              <a:ext cx="511"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ja-JP" sz="1700" b="1">
                  <a:solidFill>
                    <a:srgbClr val="000000"/>
                  </a:solidFill>
                  <a:latin typeface="ＭＳ Ｐゴシック" panose="020B0600070205080204" pitchFamily="50" charset="-128"/>
                  <a:ea typeface="HGP創英角ｺﾞｼｯｸUB" panose="020B0900000000000000" pitchFamily="50" charset="-128"/>
                </a:rPr>
                <a:t>④</a:t>
              </a:r>
              <a:endParaRPr lang="ja-JP" altLang="ja-JP" b="1">
                <a:solidFill>
                  <a:srgbClr val="000000"/>
                </a:solidFill>
                <a:latin typeface="ＭＳ Ｐゴシック" panose="020B0600070205080204" pitchFamily="50" charset="-128"/>
                <a:ea typeface="HGP創英角ｺﾞｼｯｸUB" panose="020B0900000000000000" pitchFamily="50" charset="-128"/>
              </a:endParaRPr>
            </a:p>
          </p:txBody>
        </p:sp>
      </p:grpSp>
      <p:sp>
        <p:nvSpPr>
          <p:cNvPr id="14340" name="Text Box 24"/>
          <p:cNvSpPr txBox="1">
            <a:spLocks noChangeArrowheads="1"/>
          </p:cNvSpPr>
          <p:nvPr/>
        </p:nvSpPr>
        <p:spPr bwMode="auto">
          <a:xfrm>
            <a:off x="317501" y="696914"/>
            <a:ext cx="2416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200">
                <a:solidFill>
                  <a:srgbClr val="000000"/>
                </a:solidFill>
                <a:latin typeface="ＤＦ特太ゴシック体" panose="020B0509000000000000" pitchFamily="49" charset="-128"/>
                <a:ea typeface="ＤＦ特太ゴシック体" panose="020B0509000000000000" pitchFamily="49" charset="-128"/>
                <a:cs typeface="HGS創英角ｺﾞｼｯｸUB" panose="020B0900000000000000" pitchFamily="50" charset="-128"/>
              </a:rPr>
              <a:t>【</a:t>
            </a:r>
            <a:r>
              <a:rPr lang="ja-JP" altLang="ja-JP" sz="1200">
                <a:solidFill>
                  <a:srgbClr val="000000"/>
                </a:solidFill>
                <a:latin typeface="ＤＦ特太ゴシック体" panose="020B0509000000000000" pitchFamily="49" charset="-128"/>
                <a:ea typeface="ＤＦ特太ゴシック体" panose="020B0509000000000000" pitchFamily="49" charset="-128"/>
                <a:cs typeface="HGS創英角ｺﾞｼｯｸUB" panose="020B0900000000000000" pitchFamily="50" charset="-128"/>
              </a:rPr>
              <a:t>非線引き都市計画区域</a:t>
            </a:r>
            <a:r>
              <a:rPr lang="en-US" altLang="ja-JP" sz="1200">
                <a:solidFill>
                  <a:srgbClr val="000000"/>
                </a:solidFill>
                <a:latin typeface="ＤＦ特太ゴシック体" panose="020B0509000000000000" pitchFamily="49" charset="-128"/>
                <a:ea typeface="ＤＦ特太ゴシック体" panose="020B0509000000000000" pitchFamily="49" charset="-128"/>
                <a:cs typeface="HGS創英角ｺﾞｼｯｸUB" panose="020B0900000000000000" pitchFamily="50" charset="-128"/>
              </a:rPr>
              <a:t>(17)】</a:t>
            </a:r>
            <a:endParaRPr lang="en-US" altLang="ja-JP">
              <a:solidFill>
                <a:srgbClr val="000000"/>
              </a:solidFill>
              <a:latin typeface="ＤＦ特太ゴシック体" panose="020B0509000000000000" pitchFamily="49" charset="-128"/>
              <a:ea typeface="ＤＦ特太ゴシック体" panose="020B0509000000000000" pitchFamily="49" charset="-128"/>
              <a:cs typeface="ＭＳ Ｐゴシック" panose="020B0600070205080204" pitchFamily="50" charset="-128"/>
            </a:endParaRPr>
          </a:p>
        </p:txBody>
      </p:sp>
      <p:pic>
        <p:nvPicPr>
          <p:cNvPr id="14341" name="Picture 25" descr="凡例　都市計画区域の再編　後"/>
          <p:cNvPicPr>
            <a:picLocks noChangeAspect="1" noChangeArrowheads="1"/>
          </p:cNvPicPr>
          <p:nvPr/>
        </p:nvPicPr>
        <p:blipFill>
          <a:blip r:embed="rId4">
            <a:extLst>
              <a:ext uri="{28A0092B-C50C-407E-A947-70E740481C1C}">
                <a14:useLocalDpi xmlns:a14="http://schemas.microsoft.com/office/drawing/2010/main" val="0"/>
              </a:ext>
            </a:extLst>
          </a:blip>
          <a:srcRect b="66603"/>
          <a:stretch>
            <a:fillRect/>
          </a:stretch>
        </p:blipFill>
        <p:spPr bwMode="auto">
          <a:xfrm>
            <a:off x="-1765300" y="790575"/>
            <a:ext cx="15335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26"/>
          <p:cNvSpPr txBox="1">
            <a:spLocks noChangeArrowheads="1"/>
          </p:cNvSpPr>
          <p:nvPr/>
        </p:nvSpPr>
        <p:spPr bwMode="auto">
          <a:xfrm>
            <a:off x="2463801" y="711200"/>
            <a:ext cx="2087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200">
                <a:solidFill>
                  <a:srgbClr val="000000"/>
                </a:solidFill>
                <a:latin typeface="ＤＦ特太ゴシック体" panose="020B0509000000000000" pitchFamily="49" charset="-128"/>
                <a:ea typeface="ＤＦ特太ゴシック体" panose="020B0509000000000000" pitchFamily="49" charset="-128"/>
                <a:cs typeface="HGS創英角ｺﾞｼｯｸUB" panose="020B0900000000000000" pitchFamily="50" charset="-128"/>
              </a:rPr>
              <a:t>【</a:t>
            </a:r>
            <a:r>
              <a:rPr lang="ja-JP" altLang="ja-JP" sz="1200">
                <a:solidFill>
                  <a:srgbClr val="000000"/>
                </a:solidFill>
                <a:latin typeface="ＤＦ特太ゴシック体" panose="020B0509000000000000" pitchFamily="49" charset="-128"/>
                <a:ea typeface="ＤＦ特太ゴシック体" panose="020B0509000000000000" pitchFamily="49" charset="-128"/>
                <a:cs typeface="HGS創英角ｺﾞｼｯｸUB" panose="020B0900000000000000" pitchFamily="50" charset="-128"/>
              </a:rPr>
              <a:t>線引き都市計画区域</a:t>
            </a:r>
            <a:r>
              <a:rPr lang="en-US" altLang="ja-JP" sz="1200">
                <a:solidFill>
                  <a:srgbClr val="000000"/>
                </a:solidFill>
                <a:latin typeface="ＤＦ特太ゴシック体" panose="020B0509000000000000" pitchFamily="49" charset="-128"/>
                <a:ea typeface="ＤＦ特太ゴシック体" panose="020B0509000000000000" pitchFamily="49" charset="-128"/>
                <a:cs typeface="HGS創英角ｺﾞｼｯｸUB" panose="020B0900000000000000" pitchFamily="50" charset="-128"/>
              </a:rPr>
              <a:t>(4)】</a:t>
            </a:r>
            <a:endParaRPr lang="en-US" altLang="ja-JP">
              <a:solidFill>
                <a:srgbClr val="000000"/>
              </a:solidFill>
              <a:latin typeface="ＤＦ特太ゴシック体" panose="020B0509000000000000" pitchFamily="49" charset="-128"/>
              <a:ea typeface="ＤＦ特太ゴシック体" panose="020B0509000000000000" pitchFamily="49" charset="-128"/>
              <a:cs typeface="ＭＳ Ｐゴシック" panose="020B0600070205080204" pitchFamily="50" charset="-128"/>
            </a:endParaRPr>
          </a:p>
        </p:txBody>
      </p:sp>
      <p:pic>
        <p:nvPicPr>
          <p:cNvPr id="14343" name="Picture 31" descr="凡例　都市計画区域　線引きハッチ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0963" y="1192213"/>
            <a:ext cx="1930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descr="凡例　都市計画区域の再編　後"/>
          <p:cNvPicPr>
            <a:picLocks noChangeAspect="1" noChangeArrowheads="1"/>
          </p:cNvPicPr>
          <p:nvPr/>
        </p:nvPicPr>
        <p:blipFill>
          <a:blip r:embed="rId4">
            <a:extLst>
              <a:ext uri="{28A0092B-C50C-407E-A947-70E740481C1C}">
                <a14:useLocalDpi xmlns:a14="http://schemas.microsoft.com/office/drawing/2010/main" val="0"/>
              </a:ext>
            </a:extLst>
          </a:blip>
          <a:srcRect t="33963" b="34073"/>
          <a:stretch>
            <a:fillRect/>
          </a:stretch>
        </p:blipFill>
        <p:spPr bwMode="auto">
          <a:xfrm>
            <a:off x="-1765300" y="3048000"/>
            <a:ext cx="1533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62"/>
          <p:cNvSpPr>
            <a:spLocks noChangeArrowheads="1"/>
          </p:cNvSpPr>
          <p:nvPr/>
        </p:nvSpPr>
        <p:spPr bwMode="auto">
          <a:xfrm>
            <a:off x="4860925" y="-635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endParaRPr lang="ja-JP" altLang="en-US">
              <a:solidFill>
                <a:srgbClr val="000000"/>
              </a:solidFill>
            </a:endParaRPr>
          </a:p>
        </p:txBody>
      </p:sp>
      <p:sp>
        <p:nvSpPr>
          <p:cNvPr id="58" name="テキスト ボックス 57"/>
          <p:cNvSpPr txBox="1"/>
          <p:nvPr/>
        </p:nvSpPr>
        <p:spPr>
          <a:xfrm>
            <a:off x="488951" y="71439"/>
            <a:ext cx="8964613"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a:t>
            </a:r>
            <a:r>
              <a:rPr lang="ja-JP" altLang="en-US" sz="3000" dirty="0">
                <a:solidFill>
                  <a:srgbClr val="00664D"/>
                </a:solidFill>
                <a:latin typeface="HGS創英角ｺﾞｼｯｸUB" pitchFamily="50" charset="-128"/>
                <a:ea typeface="HGS創英角ｺﾞｼｯｸUB" pitchFamily="50" charset="-128"/>
              </a:rPr>
              <a:t>都市計画の概要</a:t>
            </a:r>
          </a:p>
        </p:txBody>
      </p:sp>
      <p:pic>
        <p:nvPicPr>
          <p:cNvPr id="14348" name="図 1"/>
          <p:cNvPicPr>
            <a:picLocks noChangeAspect="1" noChangeArrowheads="1"/>
          </p:cNvPicPr>
          <p:nvPr/>
        </p:nvPicPr>
        <p:blipFill>
          <a:blip r:embed="rId6">
            <a:extLst>
              <a:ext uri="{28A0092B-C50C-407E-A947-70E740481C1C}">
                <a14:useLocalDpi xmlns:a14="http://schemas.microsoft.com/office/drawing/2010/main" val="0"/>
              </a:ext>
            </a:extLst>
          </a:blip>
          <a:srcRect l="1700" t="13602" r="80373" b="43457"/>
          <a:stretch>
            <a:fillRect/>
          </a:stretch>
        </p:blipFill>
        <p:spPr bwMode="auto">
          <a:xfrm>
            <a:off x="365126" y="939801"/>
            <a:ext cx="20732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9" name="グループ化 4"/>
          <p:cNvGrpSpPr>
            <a:grpSpLocks/>
          </p:cNvGrpSpPr>
          <p:nvPr/>
        </p:nvGrpSpPr>
        <p:grpSpPr bwMode="auto">
          <a:xfrm>
            <a:off x="466726" y="4913314"/>
            <a:ext cx="1965325" cy="1144587"/>
            <a:chOff x="350200" y="4152220"/>
            <a:chExt cx="1545276" cy="824288"/>
          </a:xfrm>
        </p:grpSpPr>
        <p:pic>
          <p:nvPicPr>
            <p:cNvPr id="14354" name="Picture 61" descr="凡例　都市計画区域の再編　後"/>
            <p:cNvPicPr>
              <a:picLocks noChangeAspect="1" noChangeArrowheads="1"/>
            </p:cNvPicPr>
            <p:nvPr/>
          </p:nvPicPr>
          <p:blipFill>
            <a:blip r:embed="rId4">
              <a:extLst>
                <a:ext uri="{28A0092B-C50C-407E-A947-70E740481C1C}">
                  <a14:useLocalDpi xmlns:a14="http://schemas.microsoft.com/office/drawing/2010/main" val="0"/>
                </a:ext>
              </a:extLst>
            </a:blip>
            <a:srcRect t="88469"/>
            <a:stretch>
              <a:fillRect/>
            </a:stretch>
          </p:blipFill>
          <p:spPr bwMode="auto">
            <a:xfrm>
              <a:off x="352847" y="4316715"/>
              <a:ext cx="1533525" cy="65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5" name="グループ化 3"/>
            <p:cNvGrpSpPr>
              <a:grpSpLocks/>
            </p:cNvGrpSpPr>
            <p:nvPr/>
          </p:nvGrpSpPr>
          <p:grpSpPr bwMode="auto">
            <a:xfrm>
              <a:off x="352847" y="4152220"/>
              <a:ext cx="1542629" cy="164495"/>
              <a:chOff x="352848" y="4152220"/>
              <a:chExt cx="1473472" cy="164495"/>
            </a:xfrm>
          </p:grpSpPr>
          <p:sp>
            <p:nvSpPr>
              <p:cNvPr id="14360" name="正方形/長方形 2"/>
              <p:cNvSpPr>
                <a:spLocks noChangeArrowheads="1"/>
              </p:cNvSpPr>
              <p:nvPr/>
            </p:nvSpPr>
            <p:spPr bwMode="auto">
              <a:xfrm>
                <a:off x="352848" y="4152220"/>
                <a:ext cx="216000" cy="163880"/>
              </a:xfrm>
              <a:prstGeom prst="rect">
                <a:avLst/>
              </a:prstGeom>
              <a:solidFill>
                <a:srgbClr val="FF33CC">
                  <a:alpha val="74901"/>
                </a:srgbClr>
              </a:solidFill>
              <a:ln w="12700" algn="ctr">
                <a:solidFill>
                  <a:schemeClr val="bg1"/>
                </a:solidFill>
                <a:round/>
                <a:headEnd/>
                <a:tailEnd/>
              </a:ln>
            </p:spPr>
            <p:txBody>
              <a:bodyPr lIns="0" tIns="0" rIns="0" bIns="0" anchor="ct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FontTx/>
                  <a:buNone/>
                </a:pPr>
                <a:r>
                  <a:rPr lang="en-US" altLang="ja-JP" sz="1100">
                    <a:latin typeface="HGｺﾞｼｯｸE" panose="020B0909000000000000" pitchFamily="49" charset="-128"/>
                    <a:ea typeface="HGｺﾞｼｯｸE" panose="020B0909000000000000" pitchFamily="49" charset="-128"/>
                  </a:rPr>
                  <a:t>13</a:t>
                </a:r>
                <a:endParaRPr lang="ja-JP" altLang="en-US" sz="1100">
                  <a:latin typeface="HGｺﾞｼｯｸE" panose="020B0909000000000000" pitchFamily="49" charset="-128"/>
                  <a:ea typeface="HGｺﾞｼｯｸE" panose="020B0909000000000000" pitchFamily="49" charset="-128"/>
                </a:endParaRPr>
              </a:p>
            </p:txBody>
          </p:sp>
          <p:sp>
            <p:nvSpPr>
              <p:cNvPr id="14361" name="正方形/長方形 59"/>
              <p:cNvSpPr>
                <a:spLocks noChangeArrowheads="1"/>
              </p:cNvSpPr>
              <p:nvPr/>
            </p:nvSpPr>
            <p:spPr bwMode="auto">
              <a:xfrm>
                <a:off x="566320" y="4154715"/>
                <a:ext cx="1260000" cy="162000"/>
              </a:xfrm>
              <a:prstGeom prst="rect">
                <a:avLst/>
              </a:prstGeom>
              <a:solidFill>
                <a:srgbClr val="FF33CC">
                  <a:alpha val="74901"/>
                </a:srgbClr>
              </a:solidFill>
              <a:ln w="12700" algn="ctr">
                <a:solidFill>
                  <a:schemeClr val="bg1"/>
                </a:solidFill>
                <a:round/>
                <a:headEnd/>
                <a:tailEnd/>
              </a:ln>
            </p:spPr>
            <p:txBody>
              <a:bodyPr lIns="0" tIns="0" rIns="0" bIns="0" anchor="ct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100">
                    <a:latin typeface="HGｺﾞｼｯｸE" panose="020B0909000000000000" pitchFamily="49" charset="-128"/>
                    <a:ea typeface="HGｺﾞｼｯｸE" panose="020B0909000000000000" pitchFamily="49" charset="-128"/>
                  </a:rPr>
                  <a:t>相馬地方都市計画区域</a:t>
                </a:r>
              </a:p>
            </p:txBody>
          </p:sp>
        </p:grpSp>
        <p:sp>
          <p:nvSpPr>
            <p:cNvPr id="14356" name="正方形/長方形 61"/>
            <p:cNvSpPr>
              <a:spLocks noChangeArrowheads="1"/>
            </p:cNvSpPr>
            <p:nvPr/>
          </p:nvSpPr>
          <p:spPr bwMode="auto">
            <a:xfrm>
              <a:off x="350200" y="4318598"/>
              <a:ext cx="226138" cy="163880"/>
            </a:xfrm>
            <a:prstGeom prst="rect">
              <a:avLst/>
            </a:prstGeom>
            <a:solidFill>
              <a:srgbClr val="33CCFF"/>
            </a:solidFill>
            <a:ln w="12700" algn="ctr">
              <a:solidFill>
                <a:schemeClr val="bg1"/>
              </a:solidFill>
              <a:round/>
              <a:headEnd/>
              <a:tailEnd/>
            </a:ln>
          </p:spPr>
          <p:txBody>
            <a:bodyPr lIns="0" tIns="0" rIns="0" bIns="0" anchor="ct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FontTx/>
                <a:buNone/>
              </a:pPr>
              <a:r>
                <a:rPr lang="en-US" altLang="ja-JP" sz="1100">
                  <a:latin typeface="HGｺﾞｼｯｸE" panose="020B0909000000000000" pitchFamily="49" charset="-128"/>
                  <a:ea typeface="HGｺﾞｼｯｸE" panose="020B0909000000000000" pitchFamily="49" charset="-128"/>
                </a:rPr>
                <a:t>14</a:t>
              </a:r>
              <a:endParaRPr lang="ja-JP" altLang="en-US" sz="1100">
                <a:latin typeface="HGｺﾞｼｯｸE" panose="020B0909000000000000" pitchFamily="49" charset="-128"/>
                <a:ea typeface="HGｺﾞｼｯｸE" panose="020B0909000000000000" pitchFamily="49" charset="-128"/>
              </a:endParaRPr>
            </a:p>
          </p:txBody>
        </p:sp>
        <p:sp>
          <p:nvSpPr>
            <p:cNvPr id="14357" name="正方形/長方形 62"/>
            <p:cNvSpPr>
              <a:spLocks noChangeArrowheads="1"/>
            </p:cNvSpPr>
            <p:nvPr/>
          </p:nvSpPr>
          <p:spPr bwMode="auto">
            <a:xfrm>
              <a:off x="354472" y="4482731"/>
              <a:ext cx="226138" cy="163880"/>
            </a:xfrm>
            <a:prstGeom prst="rect">
              <a:avLst/>
            </a:prstGeom>
            <a:solidFill>
              <a:srgbClr val="33CCFF"/>
            </a:solidFill>
            <a:ln w="12700" algn="ctr">
              <a:solidFill>
                <a:schemeClr val="bg1"/>
              </a:solidFill>
              <a:round/>
              <a:headEnd/>
              <a:tailEnd/>
            </a:ln>
          </p:spPr>
          <p:txBody>
            <a:bodyPr lIns="0" tIns="0" rIns="0" bIns="0" anchor="ct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FontTx/>
                <a:buNone/>
              </a:pPr>
              <a:r>
                <a:rPr lang="en-US" altLang="ja-JP" sz="1100">
                  <a:latin typeface="HGｺﾞｼｯｸE" panose="020B0909000000000000" pitchFamily="49" charset="-128"/>
                  <a:ea typeface="HGｺﾞｼｯｸE" panose="020B0909000000000000" pitchFamily="49" charset="-128"/>
                </a:rPr>
                <a:t>15</a:t>
              </a:r>
              <a:endParaRPr lang="ja-JP" altLang="en-US" sz="1100">
                <a:latin typeface="HGｺﾞｼｯｸE" panose="020B0909000000000000" pitchFamily="49" charset="-128"/>
                <a:ea typeface="HGｺﾞｼｯｸE" panose="020B0909000000000000" pitchFamily="49" charset="-128"/>
              </a:endParaRPr>
            </a:p>
          </p:txBody>
        </p:sp>
        <p:sp>
          <p:nvSpPr>
            <p:cNvPr id="14358" name="正方形/長方形 64"/>
            <p:cNvSpPr>
              <a:spLocks noChangeArrowheads="1"/>
            </p:cNvSpPr>
            <p:nvPr/>
          </p:nvSpPr>
          <p:spPr bwMode="auto">
            <a:xfrm>
              <a:off x="355253" y="4636532"/>
              <a:ext cx="226138" cy="163880"/>
            </a:xfrm>
            <a:prstGeom prst="rect">
              <a:avLst/>
            </a:prstGeom>
            <a:solidFill>
              <a:srgbClr val="33CCFF"/>
            </a:solidFill>
            <a:ln w="12700" algn="ctr">
              <a:solidFill>
                <a:schemeClr val="bg1"/>
              </a:solidFill>
              <a:round/>
              <a:headEnd/>
              <a:tailEnd/>
            </a:ln>
          </p:spPr>
          <p:txBody>
            <a:bodyPr lIns="0" tIns="0" rIns="0" bIns="0" anchor="ct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FontTx/>
                <a:buNone/>
              </a:pPr>
              <a:r>
                <a:rPr lang="en-US" altLang="ja-JP" sz="1100">
                  <a:latin typeface="HGｺﾞｼｯｸE" panose="020B0909000000000000" pitchFamily="49" charset="-128"/>
                  <a:ea typeface="HGｺﾞｼｯｸE" panose="020B0909000000000000" pitchFamily="49" charset="-128"/>
                </a:rPr>
                <a:t>16</a:t>
              </a:r>
              <a:endParaRPr lang="ja-JP" altLang="en-US" sz="1100">
                <a:latin typeface="HGｺﾞｼｯｸE" panose="020B0909000000000000" pitchFamily="49" charset="-128"/>
                <a:ea typeface="HGｺﾞｼｯｸE" panose="020B0909000000000000" pitchFamily="49" charset="-128"/>
              </a:endParaRPr>
            </a:p>
          </p:txBody>
        </p:sp>
        <p:sp>
          <p:nvSpPr>
            <p:cNvPr id="14359" name="正方形/長方形 65"/>
            <p:cNvSpPr>
              <a:spLocks noChangeArrowheads="1"/>
            </p:cNvSpPr>
            <p:nvPr/>
          </p:nvSpPr>
          <p:spPr bwMode="auto">
            <a:xfrm>
              <a:off x="359928" y="4812628"/>
              <a:ext cx="226138" cy="163880"/>
            </a:xfrm>
            <a:prstGeom prst="rect">
              <a:avLst/>
            </a:prstGeom>
            <a:solidFill>
              <a:srgbClr val="33CCFF"/>
            </a:solidFill>
            <a:ln w="12700" algn="ctr">
              <a:solidFill>
                <a:schemeClr val="bg1"/>
              </a:solidFill>
              <a:round/>
              <a:headEnd/>
              <a:tailEnd/>
            </a:ln>
          </p:spPr>
          <p:txBody>
            <a:bodyPr lIns="0" tIns="0" rIns="0" bIns="0" anchor="ct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buFontTx/>
                <a:buNone/>
              </a:pPr>
              <a:r>
                <a:rPr lang="en-US" altLang="ja-JP" sz="1100">
                  <a:latin typeface="HGｺﾞｼｯｸE" panose="020B0909000000000000" pitchFamily="49" charset="-128"/>
                  <a:ea typeface="HGｺﾞｼｯｸE" panose="020B0909000000000000" pitchFamily="49" charset="-128"/>
                </a:rPr>
                <a:t>17</a:t>
              </a:r>
              <a:endParaRPr lang="ja-JP" altLang="en-US" sz="1100">
                <a:latin typeface="HGｺﾞｼｯｸE" panose="020B0909000000000000" pitchFamily="49" charset="-128"/>
                <a:ea typeface="HGｺﾞｼｯｸE" panose="020B0909000000000000" pitchFamily="49" charset="-128"/>
              </a:endParaRPr>
            </a:p>
          </p:txBody>
        </p:sp>
      </p:grpSp>
      <p:sp>
        <p:nvSpPr>
          <p:cNvPr id="14350" name="Rectangle 18"/>
          <p:cNvSpPr>
            <a:spLocks noChangeArrowheads="1"/>
          </p:cNvSpPr>
          <p:nvPr/>
        </p:nvSpPr>
        <p:spPr bwMode="auto">
          <a:xfrm>
            <a:off x="9131301" y="3624263"/>
            <a:ext cx="2206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15</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51" name="Rectangle 18"/>
          <p:cNvSpPr>
            <a:spLocks noChangeArrowheads="1"/>
          </p:cNvSpPr>
          <p:nvPr/>
        </p:nvSpPr>
        <p:spPr bwMode="auto">
          <a:xfrm>
            <a:off x="9140825" y="3341688"/>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16</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14352" name="Rectangle 18"/>
          <p:cNvSpPr>
            <a:spLocks noChangeArrowheads="1"/>
          </p:cNvSpPr>
          <p:nvPr/>
        </p:nvSpPr>
        <p:spPr bwMode="auto">
          <a:xfrm>
            <a:off x="9131301" y="3079750"/>
            <a:ext cx="2206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700" b="1">
                <a:solidFill>
                  <a:srgbClr val="000000"/>
                </a:solidFill>
                <a:latin typeface="ＭＳ Ｐゴシック" panose="020B0600070205080204" pitchFamily="50" charset="-128"/>
                <a:ea typeface="HGP創英角ｺﾞｼｯｸUB" panose="020B0900000000000000" pitchFamily="50" charset="-128"/>
              </a:rPr>
              <a:t>17</a:t>
            </a:r>
            <a:endParaRPr lang="en-US" altLang="ja-JP" b="1">
              <a:solidFill>
                <a:srgbClr val="000000"/>
              </a:solidFill>
              <a:latin typeface="ＭＳ Ｐゴシック" panose="020B0600070205080204" pitchFamily="50" charset="-128"/>
              <a:ea typeface="HGP創英角ｺﾞｼｯｸUB" panose="020B0900000000000000" pitchFamily="50" charset="-128"/>
            </a:endParaRPr>
          </a:p>
        </p:txBody>
      </p:sp>
      <p:sp>
        <p:nvSpPr>
          <p:cNvPr id="45" name="スライド番号プレースホルダ 2"/>
          <p:cNvSpPr>
            <a:spLocks noGrp="1"/>
          </p:cNvSpPr>
          <p:nvPr>
            <p:ph type="sldNum" sz="quarter" idx="12"/>
          </p:nvPr>
        </p:nvSpPr>
        <p:spPr>
          <a:xfrm>
            <a:off x="7594600" y="6581775"/>
            <a:ext cx="2311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25</a:t>
            </a:fld>
            <a:endParaRPr lang="en-US" altLang="ja-JP" sz="1400" dirty="0" smtClean="0">
              <a:solidFill>
                <a:prstClr val="black"/>
              </a:solidFill>
            </a:endParaRPr>
          </a:p>
        </p:txBody>
      </p:sp>
    </p:spTree>
    <p:extLst>
      <p:ext uri="{BB962C8B-B14F-4D97-AF65-F5344CB8AC3E}">
        <p14:creationId xmlns:p14="http://schemas.microsoft.com/office/powerpoint/2010/main" val="415282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fld id="{50CCE09D-00B6-462B-80B1-95999AD64552}" type="slidenum">
              <a:rPr lang="en-US" altLang="ja-JP" sz="1400" smtClean="0">
                <a:solidFill>
                  <a:srgbClr val="000000"/>
                </a:solidFill>
              </a:rPr>
              <a:pPr eaLnBrk="1" hangingPunct="1">
                <a:spcBef>
                  <a:spcPct val="0"/>
                </a:spcBef>
                <a:buFontTx/>
                <a:buNone/>
              </a:pPr>
              <a:t>26</a:t>
            </a:fld>
            <a:endParaRPr lang="en-US" altLang="ja-JP" sz="1400" smtClean="0">
              <a:solidFill>
                <a:srgbClr val="000000"/>
              </a:solidFill>
            </a:endParaRPr>
          </a:p>
        </p:txBody>
      </p:sp>
      <p:grpSp>
        <p:nvGrpSpPr>
          <p:cNvPr id="22531" name="Group 2"/>
          <p:cNvGrpSpPr>
            <a:grpSpLocks/>
          </p:cNvGrpSpPr>
          <p:nvPr/>
        </p:nvGrpSpPr>
        <p:grpSpPr bwMode="gray">
          <a:xfrm>
            <a:off x="0" y="0"/>
            <a:ext cx="9906000" cy="6858000"/>
            <a:chOff x="-839" y="0"/>
            <a:chExt cx="5760" cy="4320"/>
          </a:xfrm>
        </p:grpSpPr>
        <p:grpSp>
          <p:nvGrpSpPr>
            <p:cNvPr id="22542" name="Group 3"/>
            <p:cNvGrpSpPr>
              <a:grpSpLocks/>
            </p:cNvGrpSpPr>
            <p:nvPr/>
          </p:nvGrpSpPr>
          <p:grpSpPr bwMode="gray">
            <a:xfrm>
              <a:off x="-839" y="0"/>
              <a:ext cx="5760" cy="4320"/>
              <a:chOff x="0" y="0"/>
              <a:chExt cx="5760" cy="4320"/>
            </a:xfrm>
          </p:grpSpPr>
          <p:pic>
            <p:nvPicPr>
              <p:cNvPr id="22544" name="Picture 4" descr="img-508175720-0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0"/>
                <a:ext cx="5760" cy="43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5" name="Rectangle 5"/>
              <p:cNvSpPr>
                <a:spLocks noChangeArrowheads="1"/>
              </p:cNvSpPr>
              <p:nvPr/>
            </p:nvSpPr>
            <p:spPr bwMode="gray">
              <a:xfrm>
                <a:off x="2064" y="3360"/>
                <a:ext cx="1344" cy="960"/>
              </a:xfrm>
              <a:prstGeom prst="rect">
                <a:avLst/>
              </a:prstGeom>
              <a:solidFill>
                <a:srgbClr val="FFFFFF"/>
              </a:solidFill>
              <a:ln w="9525">
                <a:solidFill>
                  <a:schemeClr val="bg1"/>
                </a:solidFill>
                <a:miter lim="800000"/>
                <a:headEnd/>
                <a:tailEnd/>
              </a:ln>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grpSp>
        <p:sp>
          <p:nvSpPr>
            <p:cNvPr id="22543" name="Rectangle 6"/>
            <p:cNvSpPr>
              <a:spLocks noChangeArrowheads="1"/>
            </p:cNvSpPr>
            <p:nvPr/>
          </p:nvSpPr>
          <p:spPr bwMode="gray">
            <a:xfrm>
              <a:off x="3742" y="7"/>
              <a:ext cx="107" cy="3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grpSp>
      <p:sp>
        <p:nvSpPr>
          <p:cNvPr id="22532" name="Rectangle 7"/>
          <p:cNvSpPr>
            <a:spLocks noChangeArrowheads="1"/>
          </p:cNvSpPr>
          <p:nvPr/>
        </p:nvSpPr>
        <p:spPr bwMode="white">
          <a:xfrm>
            <a:off x="0" y="836613"/>
            <a:ext cx="3393150" cy="863600"/>
          </a:xfrm>
          <a:prstGeom prst="rect">
            <a:avLst/>
          </a:prstGeom>
          <a:solidFill>
            <a:srgbClr val="FFFFFF"/>
          </a:solidFill>
          <a:ln w="9525" algn="ctr">
            <a:solidFill>
              <a:srgbClr val="000000"/>
            </a:solidFill>
            <a:miter lim="800000"/>
            <a:headEnd/>
            <a:tailEnd/>
          </a:ln>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22533" name="Text Box 8"/>
          <p:cNvSpPr txBox="1">
            <a:spLocks noChangeArrowheads="1"/>
          </p:cNvSpPr>
          <p:nvPr/>
        </p:nvSpPr>
        <p:spPr bwMode="auto">
          <a:xfrm>
            <a:off x="0" y="2"/>
            <a:ext cx="4796500" cy="1015663"/>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endParaRPr lang="en-US" altLang="ja-JP" sz="1400">
              <a:solidFill>
                <a:srgbClr val="000000"/>
              </a:solidFill>
              <a:ea typeface="HGS創英角ｺﾞｼｯｸUB" pitchFamily="50" charset="-128"/>
            </a:endParaRPr>
          </a:p>
          <a:p>
            <a:pPr algn="ctr" eaLnBrk="1" hangingPunct="1">
              <a:spcBef>
                <a:spcPct val="0"/>
              </a:spcBef>
              <a:buFontTx/>
              <a:buNone/>
            </a:pPr>
            <a:r>
              <a:rPr lang="ja-JP" altLang="en-US">
                <a:solidFill>
                  <a:srgbClr val="000000"/>
                </a:solidFill>
                <a:ea typeface="HGS創英角ｺﾞｼｯｸUB" pitchFamily="50" charset="-128"/>
              </a:rPr>
              <a:t>福島県の都市計画区域</a:t>
            </a:r>
          </a:p>
          <a:p>
            <a:pPr eaLnBrk="1" hangingPunct="1">
              <a:spcBef>
                <a:spcPct val="0"/>
              </a:spcBef>
              <a:buFontTx/>
              <a:buNone/>
            </a:pPr>
            <a:endParaRPr lang="en-US" altLang="ja-JP" sz="1400">
              <a:solidFill>
                <a:srgbClr val="000000"/>
              </a:solidFill>
              <a:ea typeface="HGS創英角ｺﾞｼｯｸUB" pitchFamily="50" charset="-128"/>
            </a:endParaRPr>
          </a:p>
        </p:txBody>
      </p:sp>
      <p:sp>
        <p:nvSpPr>
          <p:cNvPr id="22534" name="Rectangle 9"/>
          <p:cNvSpPr>
            <a:spLocks noChangeArrowheads="1"/>
          </p:cNvSpPr>
          <p:nvPr/>
        </p:nvSpPr>
        <p:spPr bwMode="white">
          <a:xfrm>
            <a:off x="194374" y="5661288"/>
            <a:ext cx="5850731" cy="1196975"/>
          </a:xfrm>
          <a:prstGeom prst="rect">
            <a:avLst/>
          </a:prstGeom>
          <a:solidFill>
            <a:srgbClr val="FFFFFF"/>
          </a:solidFill>
          <a:ln w="9525" algn="ctr">
            <a:solidFill>
              <a:schemeClr val="bg1"/>
            </a:solidFill>
            <a:miter lim="800000"/>
            <a:headEnd/>
            <a:tailEnd/>
          </a:ln>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pPr>
            <a:endParaRPr lang="ja-JP" altLang="ja-JP" sz="1800">
              <a:solidFill>
                <a:srgbClr val="000000"/>
              </a:solidFill>
              <a:latin typeface="Garamond" pitchFamily="18" charset="0"/>
            </a:endParaRPr>
          </a:p>
        </p:txBody>
      </p:sp>
      <p:sp>
        <p:nvSpPr>
          <p:cNvPr id="22535" name="Rectangle 10"/>
          <p:cNvSpPr>
            <a:spLocks noChangeArrowheads="1"/>
          </p:cNvSpPr>
          <p:nvPr/>
        </p:nvSpPr>
        <p:spPr bwMode="auto">
          <a:xfrm>
            <a:off x="584871" y="5734050"/>
            <a:ext cx="858177" cy="215900"/>
          </a:xfrm>
          <a:prstGeom prst="rect">
            <a:avLst/>
          </a:prstGeom>
          <a:solidFill>
            <a:srgbClr val="FF99CC"/>
          </a:solidFill>
          <a:ln w="9525" algn="ctr">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22536" name="Rectangle 11"/>
          <p:cNvSpPr>
            <a:spLocks noChangeArrowheads="1"/>
          </p:cNvSpPr>
          <p:nvPr/>
        </p:nvSpPr>
        <p:spPr bwMode="auto">
          <a:xfrm>
            <a:off x="584871" y="6021388"/>
            <a:ext cx="858177" cy="215900"/>
          </a:xfrm>
          <a:prstGeom prst="rect">
            <a:avLst/>
          </a:prstGeom>
          <a:solidFill>
            <a:srgbClr val="FF9900"/>
          </a:solidFill>
          <a:ln w="9525" algn="ctr">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22537" name="Rectangle 12"/>
          <p:cNvSpPr>
            <a:spLocks noChangeArrowheads="1"/>
          </p:cNvSpPr>
          <p:nvPr/>
        </p:nvSpPr>
        <p:spPr bwMode="auto">
          <a:xfrm>
            <a:off x="584871" y="6308725"/>
            <a:ext cx="858177" cy="215900"/>
          </a:xfrm>
          <a:prstGeom prst="rect">
            <a:avLst/>
          </a:prstGeom>
          <a:solidFill>
            <a:srgbClr val="99CCFF"/>
          </a:solidFill>
          <a:ln w="9525" algn="ctr">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buFontTx/>
              <a:buNone/>
            </a:pPr>
            <a:endParaRPr lang="ja-JP" altLang="en-US">
              <a:solidFill>
                <a:srgbClr val="000000"/>
              </a:solidFill>
            </a:endParaRPr>
          </a:p>
        </p:txBody>
      </p:sp>
      <p:sp>
        <p:nvSpPr>
          <p:cNvPr id="22538" name="Rectangle 13"/>
          <p:cNvSpPr>
            <a:spLocks noChangeArrowheads="1"/>
          </p:cNvSpPr>
          <p:nvPr/>
        </p:nvSpPr>
        <p:spPr bwMode="white">
          <a:xfrm>
            <a:off x="1520299" y="5734050"/>
            <a:ext cx="4290881" cy="215900"/>
          </a:xfrm>
          <a:prstGeom prst="rect">
            <a:avLst/>
          </a:prstGeom>
          <a:solidFill>
            <a:srgbClr val="FFFFFF"/>
          </a:solidFill>
          <a:ln w="9525" algn="ctr">
            <a:noFill/>
            <a:miter lim="800000"/>
            <a:headEnd/>
            <a:tailEnd/>
          </a:ln>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800" dirty="0">
                <a:solidFill>
                  <a:srgbClr val="000000"/>
                </a:solidFill>
                <a:latin typeface="Garamond" pitchFamily="18" charset="0"/>
              </a:rPr>
              <a:t>区域区分（線引き）都市計画区域</a:t>
            </a:r>
          </a:p>
        </p:txBody>
      </p:sp>
      <p:sp>
        <p:nvSpPr>
          <p:cNvPr id="22539" name="Rectangle 14"/>
          <p:cNvSpPr>
            <a:spLocks noChangeArrowheads="1"/>
          </p:cNvSpPr>
          <p:nvPr/>
        </p:nvSpPr>
        <p:spPr bwMode="white">
          <a:xfrm>
            <a:off x="1520296" y="6021388"/>
            <a:ext cx="4836054" cy="2159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800" dirty="0">
                <a:solidFill>
                  <a:srgbClr val="000000"/>
                </a:solidFill>
                <a:latin typeface="Garamond" pitchFamily="18" charset="0"/>
              </a:rPr>
              <a:t>その他の都市計画区域（用途地域決定済み）</a:t>
            </a:r>
          </a:p>
        </p:txBody>
      </p:sp>
      <p:sp>
        <p:nvSpPr>
          <p:cNvPr id="22540" name="Rectangle 15"/>
          <p:cNvSpPr>
            <a:spLocks noChangeArrowheads="1"/>
          </p:cNvSpPr>
          <p:nvPr/>
        </p:nvSpPr>
        <p:spPr bwMode="white">
          <a:xfrm>
            <a:off x="1520303" y="6308725"/>
            <a:ext cx="5149056" cy="2159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1800" dirty="0">
                <a:solidFill>
                  <a:srgbClr val="000000"/>
                </a:solidFill>
                <a:latin typeface="Garamond" pitchFamily="18" charset="0"/>
              </a:rPr>
              <a:t>その他の都市計画区域（用途地域決定なし）</a:t>
            </a:r>
          </a:p>
        </p:txBody>
      </p:sp>
      <p:sp>
        <p:nvSpPr>
          <p:cNvPr id="18"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26</a:t>
            </a:fld>
            <a:endParaRPr lang="en-US" altLang="ja-JP" sz="1400" dirty="0" smtClean="0">
              <a:solidFill>
                <a:prstClr val="black"/>
              </a:solidFill>
            </a:endParaRPr>
          </a:p>
        </p:txBody>
      </p:sp>
    </p:spTree>
    <p:extLst>
      <p:ext uri="{BB962C8B-B14F-4D97-AF65-F5344CB8AC3E}">
        <p14:creationId xmlns:p14="http://schemas.microsoft.com/office/powerpoint/2010/main" val="2256696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4"/>
          <p:cNvSpPr>
            <a:spLocks noGrp="1" noChangeArrowheads="1"/>
          </p:cNvSpPr>
          <p:nvPr>
            <p:ph type="ctrTitle"/>
          </p:nvPr>
        </p:nvSpPr>
        <p:spPr/>
        <p:txBody>
          <a:bodyPr/>
          <a:lstStyle/>
          <a:p>
            <a:pPr eaLnBrk="1" hangingPunct="1"/>
            <a:r>
              <a:rPr lang="ja-JP" altLang="en-US" dirty="0" smtClean="0"/>
              <a:t>３　開発許可</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27</a:t>
            </a:fld>
            <a:endParaRPr lang="en-US" altLang="ja-JP" sz="1400" dirty="0" smtClean="0">
              <a:solidFill>
                <a:prstClr val="black"/>
              </a:solidFill>
            </a:endParaRPr>
          </a:p>
        </p:txBody>
      </p:sp>
    </p:spTree>
    <p:extLst>
      <p:ext uri="{BB962C8B-B14F-4D97-AF65-F5344CB8AC3E}">
        <p14:creationId xmlns:p14="http://schemas.microsoft.com/office/powerpoint/2010/main" val="3619046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729762"/>
            <a:ext cx="8163658" cy="694592"/>
          </a:xfrm>
        </p:spPr>
        <p:txBody>
          <a:bodyPr/>
          <a:lstStyle/>
          <a:p>
            <a:r>
              <a:rPr kumimoji="1" lang="ja-JP" altLang="en-US" dirty="0" smtClean="0"/>
              <a:t>開発の定義</a:t>
            </a:r>
            <a:endParaRPr kumimoji="1" lang="ja-JP" altLang="en-US" dirty="0"/>
          </a:p>
        </p:txBody>
      </p:sp>
      <p:sp>
        <p:nvSpPr>
          <p:cNvPr id="49156" name="Rectangle 3"/>
          <p:cNvSpPr>
            <a:spLocks noGrp="1" noChangeArrowheads="1"/>
          </p:cNvSpPr>
          <p:nvPr>
            <p:ph type="body" idx="4294967295"/>
          </p:nvPr>
        </p:nvSpPr>
        <p:spPr>
          <a:xfrm>
            <a:off x="488090" y="1533401"/>
            <a:ext cx="8969375" cy="5050336"/>
          </a:xfrm>
        </p:spPr>
        <p:txBody>
          <a:bodyPr/>
          <a:lstStyle/>
          <a:p>
            <a:pPr eaLnBrk="1" hangingPunct="1">
              <a:lnSpc>
                <a:spcPct val="80000"/>
              </a:lnSpc>
              <a:buFontTx/>
              <a:buNone/>
            </a:pPr>
            <a:r>
              <a:rPr lang="en-US" altLang="ja-JP" sz="2800" dirty="0" smtClean="0"/>
              <a:t>□</a:t>
            </a:r>
            <a:r>
              <a:rPr lang="ja-JP" altLang="en-US" sz="2800" dirty="0" smtClean="0"/>
              <a:t>　「開発行為」の定義（第４条第</a:t>
            </a:r>
            <a:r>
              <a:rPr lang="en-US" altLang="ja-JP" sz="2800" dirty="0" smtClean="0"/>
              <a:t>12</a:t>
            </a:r>
            <a:r>
              <a:rPr lang="ja-JP" altLang="en-US" sz="2800" dirty="0" smtClean="0"/>
              <a:t>項）</a:t>
            </a:r>
          </a:p>
          <a:p>
            <a:pPr eaLnBrk="1" hangingPunct="1">
              <a:lnSpc>
                <a:spcPct val="80000"/>
              </a:lnSpc>
              <a:buFontTx/>
              <a:buNone/>
            </a:pPr>
            <a:r>
              <a:rPr lang="ja-JP" altLang="en-US" sz="2800" dirty="0" smtClean="0"/>
              <a:t>　　　建築物の建築又は特定工作物（</a:t>
            </a:r>
            <a:r>
              <a:rPr lang="en-US" altLang="ja-JP" sz="2800" dirty="0" smtClean="0"/>
              <a:t>※</a:t>
            </a:r>
            <a:r>
              <a:rPr lang="ja-JP" altLang="en-US" sz="2800" dirty="0" smtClean="0"/>
              <a:t>）の建設を</a:t>
            </a:r>
            <a:endParaRPr lang="en-US" altLang="ja-JP" sz="2800" dirty="0" smtClean="0"/>
          </a:p>
          <a:p>
            <a:pPr eaLnBrk="1" hangingPunct="1">
              <a:lnSpc>
                <a:spcPct val="80000"/>
              </a:lnSpc>
              <a:buFontTx/>
              <a:buNone/>
            </a:pPr>
            <a:r>
              <a:rPr lang="ja-JP" altLang="en-US" sz="2800" dirty="0" smtClean="0"/>
              <a:t>　　　目的として行う</a:t>
            </a:r>
            <a:r>
              <a:rPr lang="ja-JP" altLang="en-US" sz="2800" dirty="0" smtClean="0">
                <a:solidFill>
                  <a:srgbClr val="FF0000"/>
                </a:solidFill>
              </a:rPr>
              <a:t>土地の区画形質の変更</a:t>
            </a:r>
            <a:endParaRPr lang="en-US" altLang="ja-JP" sz="2800" dirty="0" smtClean="0">
              <a:solidFill>
                <a:srgbClr val="FF0000"/>
              </a:solidFill>
            </a:endParaRPr>
          </a:p>
          <a:p>
            <a:pPr eaLnBrk="1" hangingPunct="1">
              <a:lnSpc>
                <a:spcPct val="80000"/>
              </a:lnSpc>
              <a:buFontTx/>
              <a:buNone/>
            </a:pPr>
            <a:r>
              <a:rPr lang="ja-JP" altLang="en-US" sz="2800" dirty="0" smtClean="0">
                <a:solidFill>
                  <a:srgbClr val="FF0000"/>
                </a:solidFill>
              </a:rPr>
              <a:t>　 </a:t>
            </a:r>
            <a:endParaRPr lang="en-US" altLang="ja-JP" sz="2800" dirty="0" smtClean="0">
              <a:solidFill>
                <a:srgbClr val="FF0000"/>
              </a:solidFill>
            </a:endParaRPr>
          </a:p>
          <a:p>
            <a:pPr eaLnBrk="1" hangingPunct="1">
              <a:lnSpc>
                <a:spcPct val="80000"/>
              </a:lnSpc>
              <a:buFontTx/>
              <a:buNone/>
            </a:pPr>
            <a:r>
              <a:rPr lang="en-US" altLang="ja-JP" sz="2800" dirty="0">
                <a:solidFill>
                  <a:srgbClr val="FF0000"/>
                </a:solidFill>
              </a:rPr>
              <a:t> </a:t>
            </a:r>
            <a:r>
              <a:rPr lang="en-US" altLang="ja-JP" sz="2800" dirty="0" smtClean="0">
                <a:solidFill>
                  <a:srgbClr val="FF0000"/>
                </a:solidFill>
              </a:rPr>
              <a:t>   ※</a:t>
            </a:r>
            <a:r>
              <a:rPr lang="ja-JP" altLang="en-US" sz="2800" dirty="0" smtClean="0">
                <a:solidFill>
                  <a:srgbClr val="FF0000"/>
                </a:solidFill>
              </a:rPr>
              <a:t>　建築物等を建設しない目的の造成は開発行為</a:t>
            </a:r>
            <a:endParaRPr lang="en-US" altLang="ja-JP" sz="2800" dirty="0" smtClean="0">
              <a:solidFill>
                <a:srgbClr val="FF0000"/>
              </a:solidFill>
            </a:endParaRPr>
          </a:p>
          <a:p>
            <a:pPr eaLnBrk="1" hangingPunct="1">
              <a:lnSpc>
                <a:spcPct val="80000"/>
              </a:lnSpc>
              <a:buFontTx/>
              <a:buNone/>
            </a:pPr>
            <a:r>
              <a:rPr lang="ja-JP" altLang="en-US" sz="2800" dirty="0" smtClean="0">
                <a:solidFill>
                  <a:srgbClr val="FF0000"/>
                </a:solidFill>
              </a:rPr>
              <a:t>　　　に該当しない。</a:t>
            </a:r>
            <a:endParaRPr lang="en-US" altLang="ja-JP" sz="2800" dirty="0" smtClean="0">
              <a:solidFill>
                <a:srgbClr val="FF0000"/>
              </a:solidFill>
            </a:endParaRPr>
          </a:p>
          <a:p>
            <a:pPr eaLnBrk="1" hangingPunct="1">
              <a:lnSpc>
                <a:spcPct val="80000"/>
              </a:lnSpc>
              <a:buFontTx/>
              <a:buNone/>
            </a:pPr>
            <a:endParaRPr lang="ja-JP" altLang="en-US" sz="2800" dirty="0" smtClean="0"/>
          </a:p>
          <a:p>
            <a:pPr eaLnBrk="1" hangingPunct="1">
              <a:lnSpc>
                <a:spcPct val="80000"/>
              </a:lnSpc>
              <a:buFontTx/>
              <a:buNone/>
            </a:pPr>
            <a:r>
              <a:rPr lang="ja-JP" altLang="en-US" sz="2000" dirty="0" smtClean="0"/>
              <a:t>　</a:t>
            </a:r>
            <a:r>
              <a:rPr lang="ja-JP" altLang="en-US" sz="2400" dirty="0" smtClean="0"/>
              <a:t>　</a:t>
            </a:r>
            <a:r>
              <a:rPr lang="en-US" altLang="ja-JP" sz="2800" dirty="0" smtClean="0"/>
              <a:t>※</a:t>
            </a:r>
            <a:r>
              <a:rPr lang="ja-JP" altLang="en-US" sz="2800" dirty="0" smtClean="0"/>
              <a:t>特定工作物</a:t>
            </a:r>
          </a:p>
          <a:p>
            <a:pPr eaLnBrk="1" hangingPunct="1">
              <a:lnSpc>
                <a:spcPct val="80000"/>
              </a:lnSpc>
              <a:buFontTx/>
              <a:buNone/>
            </a:pPr>
            <a:r>
              <a:rPr lang="ja-JP" altLang="en-US" sz="2800" dirty="0" smtClean="0"/>
              <a:t>　　　第１種 ：周辺地域の環境を悪化させる</a:t>
            </a:r>
            <a:endParaRPr lang="en-US" altLang="ja-JP" sz="2800" dirty="0" smtClean="0"/>
          </a:p>
          <a:p>
            <a:pPr eaLnBrk="1" hangingPunct="1">
              <a:lnSpc>
                <a:spcPct val="80000"/>
              </a:lnSpc>
              <a:buFontTx/>
              <a:buNone/>
            </a:pPr>
            <a:r>
              <a:rPr lang="ja-JP" altLang="en-US" sz="2800" dirty="0" smtClean="0"/>
              <a:t>　　　　　　　　おそれがある工作物（アスファルトプラント等）</a:t>
            </a:r>
            <a:endParaRPr lang="en-US" altLang="ja-JP" sz="2800" dirty="0" smtClean="0"/>
          </a:p>
          <a:p>
            <a:pPr eaLnBrk="1" hangingPunct="1">
              <a:lnSpc>
                <a:spcPct val="80000"/>
              </a:lnSpc>
              <a:buFontTx/>
              <a:buNone/>
            </a:pPr>
            <a:endParaRPr lang="ja-JP" altLang="en-US" sz="2800" dirty="0" smtClean="0"/>
          </a:p>
          <a:p>
            <a:pPr eaLnBrk="1" hangingPunct="1">
              <a:lnSpc>
                <a:spcPct val="80000"/>
              </a:lnSpc>
              <a:buFontTx/>
              <a:buNone/>
            </a:pPr>
            <a:r>
              <a:rPr lang="ja-JP" altLang="en-US" sz="2800" dirty="0" smtClean="0"/>
              <a:t>　　　 第</a:t>
            </a:r>
            <a:r>
              <a:rPr lang="en-US" altLang="ja-JP" sz="2800" dirty="0" smtClean="0"/>
              <a:t>2</a:t>
            </a:r>
            <a:r>
              <a:rPr lang="ja-JP" altLang="en-US" sz="2800" dirty="0" smtClean="0"/>
              <a:t>種 ：大規模な工作物　（ゴルフコース、野球場等）</a:t>
            </a:r>
          </a:p>
          <a:p>
            <a:pPr eaLnBrk="1" hangingPunct="1">
              <a:lnSpc>
                <a:spcPct val="80000"/>
              </a:lnSpc>
              <a:buFontTx/>
              <a:buNone/>
            </a:pPr>
            <a:r>
              <a:rPr lang="ja-JP" altLang="en-US" sz="2400" dirty="0" smtClean="0"/>
              <a:t>　　　　　　　　　　</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28</a:t>
            </a:fld>
            <a:endParaRPr lang="en-US" altLang="ja-JP" sz="1400" dirty="0" smtClean="0">
              <a:solidFill>
                <a:prstClr val="black"/>
              </a:solidFill>
            </a:endParaRPr>
          </a:p>
        </p:txBody>
      </p:sp>
    </p:spTree>
    <p:extLst>
      <p:ext uri="{BB962C8B-B14F-4D97-AF65-F5344CB8AC3E}">
        <p14:creationId xmlns:p14="http://schemas.microsoft.com/office/powerpoint/2010/main" val="857480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742950" y="2286000"/>
            <a:ext cx="8420100" cy="1143000"/>
          </a:xfrm>
        </p:spPr>
        <p:txBody>
          <a:bodyPr/>
          <a:lstStyle/>
          <a:p>
            <a:pPr eaLnBrk="1" hangingPunct="1"/>
            <a:r>
              <a:rPr lang="ja-JP" altLang="en-US" dirty="0" smtClean="0"/>
              <a:t>１　都市計画（開発許可）の必要性</a:t>
            </a:r>
          </a:p>
        </p:txBody>
      </p:sp>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１．都市計画（開発許可）の必要性</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a:t>
            </a:fld>
            <a:endParaRPr lang="en-US" altLang="ja-JP" sz="1400" dirty="0" smtClean="0">
              <a:solidFill>
                <a:prstClr val="black"/>
              </a:solidFill>
            </a:endParaRPr>
          </a:p>
        </p:txBody>
      </p:sp>
    </p:spTree>
    <p:extLst>
      <p:ext uri="{BB962C8B-B14F-4D97-AF65-F5344CB8AC3E}">
        <p14:creationId xmlns:p14="http://schemas.microsoft.com/office/powerpoint/2010/main" val="3328299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729762"/>
            <a:ext cx="8163658" cy="694592"/>
          </a:xfrm>
        </p:spPr>
        <p:txBody>
          <a:bodyPr/>
          <a:lstStyle/>
          <a:p>
            <a:r>
              <a:rPr kumimoji="1" lang="ja-JP" altLang="en-US" dirty="0" smtClean="0"/>
              <a:t>土地の区画形質の変更①</a:t>
            </a:r>
            <a:endParaRPr kumimoji="1" lang="ja-JP" altLang="en-US" dirty="0"/>
          </a:p>
        </p:txBody>
      </p:sp>
      <p:sp>
        <p:nvSpPr>
          <p:cNvPr id="49156" name="Rectangle 3"/>
          <p:cNvSpPr>
            <a:spLocks noGrp="1" noChangeArrowheads="1"/>
          </p:cNvSpPr>
          <p:nvPr>
            <p:ph type="body" idx="4294967295"/>
          </p:nvPr>
        </p:nvSpPr>
        <p:spPr>
          <a:xfrm>
            <a:off x="488090" y="1424355"/>
            <a:ext cx="8969375" cy="367500"/>
          </a:xfrm>
        </p:spPr>
        <p:txBody>
          <a:bodyPr/>
          <a:lstStyle/>
          <a:p>
            <a:pPr eaLnBrk="1" hangingPunct="1">
              <a:lnSpc>
                <a:spcPct val="80000"/>
              </a:lnSpc>
              <a:buFontTx/>
              <a:buNone/>
            </a:pPr>
            <a:r>
              <a:rPr lang="en-US" altLang="ja-JP" sz="2800" dirty="0" smtClean="0"/>
              <a:t>□</a:t>
            </a:r>
            <a:r>
              <a:rPr lang="ja-JP" altLang="en-US" sz="2800" dirty="0" smtClean="0"/>
              <a:t>　区画の変更</a:t>
            </a:r>
            <a:endParaRPr lang="ja-JP" altLang="en-US" sz="2400" dirty="0" smtClean="0"/>
          </a:p>
          <a:p>
            <a:pPr eaLnBrk="1" hangingPunct="1">
              <a:lnSpc>
                <a:spcPct val="80000"/>
              </a:lnSpc>
              <a:buFontTx/>
              <a:buNone/>
            </a:pPr>
            <a:r>
              <a:rPr lang="ja-JP" altLang="en-US" sz="2400" dirty="0" smtClean="0"/>
              <a:t>　　　　　　　　　　</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29</a:t>
            </a:fld>
            <a:endParaRPr lang="en-US" altLang="ja-JP" sz="1400" dirty="0" smtClean="0">
              <a:solidFill>
                <a:prstClr val="black"/>
              </a:solidFill>
            </a:endParaRPr>
          </a:p>
        </p:txBody>
      </p:sp>
      <p:pic>
        <p:nvPicPr>
          <p:cNvPr id="5" name="図 4"/>
          <p:cNvPicPr>
            <a:picLocks noChangeAspect="1"/>
          </p:cNvPicPr>
          <p:nvPr/>
        </p:nvPicPr>
        <p:blipFill rotWithShape="1">
          <a:blip r:embed="rId3"/>
          <a:srcRect b="11785"/>
          <a:stretch/>
        </p:blipFill>
        <p:spPr>
          <a:xfrm>
            <a:off x="621757" y="1860444"/>
            <a:ext cx="8531480" cy="2192957"/>
          </a:xfrm>
          <a:prstGeom prst="rect">
            <a:avLst/>
          </a:prstGeom>
        </p:spPr>
      </p:pic>
      <p:pic>
        <p:nvPicPr>
          <p:cNvPr id="6" name="図 5"/>
          <p:cNvPicPr>
            <a:picLocks noChangeAspect="1"/>
          </p:cNvPicPr>
          <p:nvPr/>
        </p:nvPicPr>
        <p:blipFill>
          <a:blip r:embed="rId4"/>
          <a:stretch>
            <a:fillRect/>
          </a:stretch>
        </p:blipFill>
        <p:spPr>
          <a:xfrm>
            <a:off x="742950" y="4460067"/>
            <a:ext cx="8162025" cy="1901136"/>
          </a:xfrm>
          <a:prstGeom prst="rect">
            <a:avLst/>
          </a:prstGeom>
        </p:spPr>
      </p:pic>
      <p:sp>
        <p:nvSpPr>
          <p:cNvPr id="9" name="テキスト ボックス 8"/>
          <p:cNvSpPr txBox="1"/>
          <p:nvPr/>
        </p:nvSpPr>
        <p:spPr>
          <a:xfrm>
            <a:off x="742950" y="3977853"/>
            <a:ext cx="5220856" cy="369332"/>
          </a:xfrm>
          <a:prstGeom prst="rect">
            <a:avLst/>
          </a:prstGeom>
          <a:noFill/>
        </p:spPr>
        <p:txBody>
          <a:bodyPr wrap="square" rtlCol="0">
            <a:spAutoFit/>
          </a:bodyPr>
          <a:lstStyle/>
          <a:p>
            <a:r>
              <a:rPr kumimoji="1" lang="ja-JP" altLang="en-US" dirty="0" smtClean="0"/>
              <a:t>↑　公共施設の変更を伴う物理的な区画の変更</a:t>
            </a:r>
            <a:endParaRPr kumimoji="1" lang="ja-JP" altLang="en-US" dirty="0"/>
          </a:p>
        </p:txBody>
      </p:sp>
      <p:sp>
        <p:nvSpPr>
          <p:cNvPr id="11" name="テキスト ボックス 10"/>
          <p:cNvSpPr txBox="1"/>
          <p:nvPr/>
        </p:nvSpPr>
        <p:spPr>
          <a:xfrm>
            <a:off x="742949" y="6279928"/>
            <a:ext cx="7588251" cy="369332"/>
          </a:xfrm>
          <a:prstGeom prst="rect">
            <a:avLst/>
          </a:prstGeom>
          <a:noFill/>
        </p:spPr>
        <p:txBody>
          <a:bodyPr wrap="square" rtlCol="0">
            <a:spAutoFit/>
          </a:bodyPr>
          <a:lstStyle/>
          <a:p>
            <a:r>
              <a:rPr kumimoji="1" lang="en-US" altLang="ja-JP" dirty="0" smtClean="0"/>
              <a:t>※</a:t>
            </a:r>
            <a:r>
              <a:rPr kumimoji="1" lang="ja-JP" altLang="en-US" dirty="0" smtClean="0"/>
              <a:t>例外　↑　ただし、</a:t>
            </a:r>
            <a:r>
              <a:rPr kumimoji="1" lang="ja-JP" altLang="en-US" dirty="0" smtClean="0">
                <a:solidFill>
                  <a:srgbClr val="FF0000"/>
                </a:solidFill>
              </a:rPr>
              <a:t>単なる権利区画の変更は開発行為には当たらない</a:t>
            </a:r>
            <a:endParaRPr kumimoji="1" lang="ja-JP" altLang="en-US" dirty="0">
              <a:solidFill>
                <a:srgbClr val="FF0000"/>
              </a:solidFill>
            </a:endParaRPr>
          </a:p>
        </p:txBody>
      </p:sp>
    </p:spTree>
    <p:extLst>
      <p:ext uri="{BB962C8B-B14F-4D97-AF65-F5344CB8AC3E}">
        <p14:creationId xmlns:p14="http://schemas.microsoft.com/office/powerpoint/2010/main" val="3944213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729762"/>
            <a:ext cx="8163658" cy="694592"/>
          </a:xfrm>
        </p:spPr>
        <p:txBody>
          <a:bodyPr/>
          <a:lstStyle/>
          <a:p>
            <a:r>
              <a:rPr kumimoji="1" lang="ja-JP" altLang="en-US" dirty="0" smtClean="0"/>
              <a:t>土地の区画形質の変更②</a:t>
            </a:r>
            <a:endParaRPr kumimoji="1" lang="ja-JP" altLang="en-US" dirty="0"/>
          </a:p>
        </p:txBody>
      </p:sp>
      <p:sp>
        <p:nvSpPr>
          <p:cNvPr id="49156" name="Rectangle 3"/>
          <p:cNvSpPr>
            <a:spLocks noGrp="1" noChangeArrowheads="1"/>
          </p:cNvSpPr>
          <p:nvPr>
            <p:ph type="body" idx="4294967295"/>
          </p:nvPr>
        </p:nvSpPr>
        <p:spPr>
          <a:xfrm>
            <a:off x="488090" y="1424355"/>
            <a:ext cx="8969375" cy="367500"/>
          </a:xfrm>
        </p:spPr>
        <p:txBody>
          <a:bodyPr/>
          <a:lstStyle/>
          <a:p>
            <a:pPr eaLnBrk="1" hangingPunct="1">
              <a:lnSpc>
                <a:spcPct val="80000"/>
              </a:lnSpc>
              <a:buFontTx/>
              <a:buNone/>
            </a:pPr>
            <a:r>
              <a:rPr lang="en-US" altLang="ja-JP" sz="2800" dirty="0" smtClean="0"/>
              <a:t>□</a:t>
            </a:r>
            <a:r>
              <a:rPr lang="ja-JP" altLang="en-US" sz="2800" dirty="0" smtClean="0"/>
              <a:t>　形の変更</a:t>
            </a:r>
            <a:endParaRPr lang="ja-JP" altLang="en-US" sz="2400" dirty="0" smtClean="0"/>
          </a:p>
          <a:p>
            <a:pPr eaLnBrk="1" hangingPunct="1">
              <a:lnSpc>
                <a:spcPct val="80000"/>
              </a:lnSpc>
              <a:buFontTx/>
              <a:buNone/>
            </a:pPr>
            <a:r>
              <a:rPr lang="ja-JP" altLang="en-US" sz="2400" dirty="0" smtClean="0"/>
              <a:t>　　　　　　　　　　</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30</a:t>
            </a:fld>
            <a:endParaRPr lang="en-US" altLang="ja-JP" sz="1400" dirty="0" smtClean="0">
              <a:solidFill>
                <a:prstClr val="black"/>
              </a:solidFill>
            </a:endParaRPr>
          </a:p>
        </p:txBody>
      </p:sp>
      <p:pic>
        <p:nvPicPr>
          <p:cNvPr id="4" name="図 3"/>
          <p:cNvPicPr>
            <a:picLocks noChangeAspect="1"/>
          </p:cNvPicPr>
          <p:nvPr/>
        </p:nvPicPr>
        <p:blipFill>
          <a:blip r:embed="rId3"/>
          <a:stretch>
            <a:fillRect/>
          </a:stretch>
        </p:blipFill>
        <p:spPr>
          <a:xfrm>
            <a:off x="595365" y="1834569"/>
            <a:ext cx="8761071" cy="2315824"/>
          </a:xfrm>
          <a:prstGeom prst="rect">
            <a:avLst/>
          </a:prstGeom>
        </p:spPr>
      </p:pic>
      <p:pic>
        <p:nvPicPr>
          <p:cNvPr id="8" name="図 7"/>
          <p:cNvPicPr>
            <a:picLocks noChangeAspect="1"/>
          </p:cNvPicPr>
          <p:nvPr/>
        </p:nvPicPr>
        <p:blipFill>
          <a:blip r:embed="rId4"/>
          <a:stretch>
            <a:fillRect/>
          </a:stretch>
        </p:blipFill>
        <p:spPr>
          <a:xfrm>
            <a:off x="654396" y="4397175"/>
            <a:ext cx="8702040" cy="2026920"/>
          </a:xfrm>
          <a:prstGeom prst="rect">
            <a:avLst/>
          </a:prstGeom>
        </p:spPr>
      </p:pic>
      <p:sp>
        <p:nvSpPr>
          <p:cNvPr id="12" name="テキスト ボックス 11"/>
          <p:cNvSpPr txBox="1"/>
          <p:nvPr/>
        </p:nvSpPr>
        <p:spPr>
          <a:xfrm>
            <a:off x="1024658" y="6301545"/>
            <a:ext cx="7509741" cy="369332"/>
          </a:xfrm>
          <a:prstGeom prst="rect">
            <a:avLst/>
          </a:prstGeom>
          <a:noFill/>
        </p:spPr>
        <p:txBody>
          <a:bodyPr wrap="square" rtlCol="0">
            <a:spAutoFit/>
          </a:bodyPr>
          <a:lstStyle/>
          <a:p>
            <a:r>
              <a:rPr kumimoji="1" lang="ja-JP" altLang="en-US" dirty="0" smtClean="0"/>
              <a:t>↑　公共施設の改廃も</a:t>
            </a:r>
            <a:r>
              <a:rPr kumimoji="1" lang="ja-JP" altLang="en-US" dirty="0" smtClean="0">
                <a:solidFill>
                  <a:srgbClr val="FF0000"/>
                </a:solidFill>
              </a:rPr>
              <a:t>開発行為となる</a:t>
            </a:r>
            <a:endParaRPr kumimoji="1" lang="ja-JP" altLang="en-US" dirty="0">
              <a:solidFill>
                <a:srgbClr val="FF0000"/>
              </a:solidFill>
            </a:endParaRPr>
          </a:p>
        </p:txBody>
      </p:sp>
      <p:sp>
        <p:nvSpPr>
          <p:cNvPr id="13" name="テキスト ボックス 12"/>
          <p:cNvSpPr txBox="1"/>
          <p:nvPr/>
        </p:nvSpPr>
        <p:spPr>
          <a:xfrm>
            <a:off x="1024659" y="4118127"/>
            <a:ext cx="3164032" cy="369332"/>
          </a:xfrm>
          <a:prstGeom prst="rect">
            <a:avLst/>
          </a:prstGeom>
          <a:noFill/>
        </p:spPr>
        <p:txBody>
          <a:bodyPr wrap="square" rtlCol="0">
            <a:spAutoFit/>
          </a:bodyPr>
          <a:lstStyle/>
          <a:p>
            <a:r>
              <a:rPr kumimoji="1" lang="ja-JP" altLang="en-US" dirty="0" smtClean="0"/>
              <a:t>↑　切り土、盛り土を伴う造成</a:t>
            </a:r>
            <a:endParaRPr kumimoji="1" lang="ja-JP" altLang="en-US" dirty="0"/>
          </a:p>
        </p:txBody>
      </p:sp>
    </p:spTree>
    <p:extLst>
      <p:ext uri="{BB962C8B-B14F-4D97-AF65-F5344CB8AC3E}">
        <p14:creationId xmlns:p14="http://schemas.microsoft.com/office/powerpoint/2010/main" val="2990450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729762"/>
            <a:ext cx="8163658" cy="694592"/>
          </a:xfrm>
        </p:spPr>
        <p:txBody>
          <a:bodyPr/>
          <a:lstStyle/>
          <a:p>
            <a:r>
              <a:rPr kumimoji="1" lang="ja-JP" altLang="en-US" dirty="0" smtClean="0"/>
              <a:t>土地の区画形質</a:t>
            </a:r>
            <a:r>
              <a:rPr kumimoji="1" lang="ja-JP" altLang="en-US" smtClean="0"/>
              <a:t>の変更③</a:t>
            </a:r>
            <a:endParaRPr kumimoji="1" lang="ja-JP" altLang="en-US" dirty="0"/>
          </a:p>
        </p:txBody>
      </p:sp>
      <p:sp>
        <p:nvSpPr>
          <p:cNvPr id="49156" name="Rectangle 3"/>
          <p:cNvSpPr>
            <a:spLocks noGrp="1" noChangeArrowheads="1"/>
          </p:cNvSpPr>
          <p:nvPr>
            <p:ph type="body" idx="4294967295"/>
          </p:nvPr>
        </p:nvSpPr>
        <p:spPr>
          <a:xfrm>
            <a:off x="488090" y="1424355"/>
            <a:ext cx="8969375" cy="367500"/>
          </a:xfrm>
        </p:spPr>
        <p:txBody>
          <a:bodyPr/>
          <a:lstStyle/>
          <a:p>
            <a:pPr eaLnBrk="1" hangingPunct="1">
              <a:lnSpc>
                <a:spcPct val="80000"/>
              </a:lnSpc>
              <a:buFontTx/>
              <a:buNone/>
            </a:pPr>
            <a:r>
              <a:rPr lang="en-US" altLang="ja-JP" sz="2800" dirty="0" smtClean="0"/>
              <a:t>□</a:t>
            </a:r>
            <a:r>
              <a:rPr lang="ja-JP" altLang="en-US" sz="2800" dirty="0" smtClean="0"/>
              <a:t>　質の変更</a:t>
            </a:r>
            <a:endParaRPr lang="ja-JP" altLang="en-US" sz="2400" dirty="0" smtClean="0"/>
          </a:p>
          <a:p>
            <a:pPr eaLnBrk="1" hangingPunct="1">
              <a:lnSpc>
                <a:spcPct val="80000"/>
              </a:lnSpc>
              <a:buFontTx/>
              <a:buNone/>
            </a:pPr>
            <a:r>
              <a:rPr lang="ja-JP" altLang="en-US" sz="2400" dirty="0" smtClean="0"/>
              <a:t>　　　　　　　　　　</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31</a:t>
            </a:fld>
            <a:endParaRPr lang="en-US" altLang="ja-JP" sz="1400" dirty="0" smtClean="0">
              <a:solidFill>
                <a:prstClr val="black"/>
              </a:solidFill>
            </a:endParaRPr>
          </a:p>
        </p:txBody>
      </p:sp>
      <p:pic>
        <p:nvPicPr>
          <p:cNvPr id="18" name="図 17" descr="画面の領域"/>
          <p:cNvPicPr>
            <a:picLocks noChangeAspect="1"/>
          </p:cNvPicPr>
          <p:nvPr/>
        </p:nvPicPr>
        <p:blipFill rotWithShape="1">
          <a:blip r:embed="rId3">
            <a:extLst>
              <a:ext uri="{28A0092B-C50C-407E-A947-70E740481C1C}">
                <a14:useLocalDpi xmlns:a14="http://schemas.microsoft.com/office/drawing/2010/main" val="0"/>
              </a:ext>
            </a:extLst>
          </a:blip>
          <a:srcRect r="30139"/>
          <a:stretch/>
        </p:blipFill>
        <p:spPr>
          <a:xfrm>
            <a:off x="226290" y="1908404"/>
            <a:ext cx="4599709" cy="3385681"/>
          </a:xfrm>
          <a:prstGeom prst="rect">
            <a:avLst/>
          </a:prstGeom>
        </p:spPr>
      </p:pic>
      <p:pic>
        <p:nvPicPr>
          <p:cNvPr id="19" name="図 18" descr="画面の領域"/>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5285222" y="1908404"/>
            <a:ext cx="4407549" cy="3325091"/>
          </a:xfrm>
          <a:prstGeom prst="rect">
            <a:avLst/>
          </a:prstGeom>
        </p:spPr>
      </p:pic>
      <p:pic>
        <p:nvPicPr>
          <p:cNvPr id="20" name="図 19" descr="画面の領域"/>
          <p:cNvPicPr>
            <a:picLocks noChangeAspect="1"/>
          </p:cNvPicPr>
          <p:nvPr/>
        </p:nvPicPr>
        <p:blipFill rotWithShape="1">
          <a:blip r:embed="rId6">
            <a:extLst>
              <a:ext uri="{28A0092B-C50C-407E-A947-70E740481C1C}">
                <a14:useLocalDpi xmlns:a14="http://schemas.microsoft.com/office/drawing/2010/main" val="0"/>
              </a:ext>
            </a:extLst>
          </a:blip>
          <a:srcRect t="32500"/>
          <a:stretch/>
        </p:blipFill>
        <p:spPr>
          <a:xfrm>
            <a:off x="5285222" y="3049649"/>
            <a:ext cx="4407549" cy="2244436"/>
          </a:xfrm>
          <a:prstGeom prst="rect">
            <a:avLst/>
          </a:prstGeom>
        </p:spPr>
      </p:pic>
      <p:sp>
        <p:nvSpPr>
          <p:cNvPr id="21" name="テキスト ボックス 20"/>
          <p:cNvSpPr txBox="1"/>
          <p:nvPr/>
        </p:nvSpPr>
        <p:spPr>
          <a:xfrm>
            <a:off x="370897" y="2043328"/>
            <a:ext cx="744106" cy="369332"/>
          </a:xfrm>
          <a:prstGeom prst="rect">
            <a:avLst/>
          </a:prstGeom>
          <a:solidFill>
            <a:srgbClr val="FFFFFF"/>
          </a:solidFill>
          <a:ln>
            <a:solidFill>
              <a:schemeClr val="tx1"/>
            </a:solidFill>
          </a:ln>
        </p:spPr>
        <p:txBody>
          <a:bodyPr wrap="square" rtlCol="0">
            <a:spAutoFit/>
          </a:bodyPr>
          <a:lstStyle/>
          <a:p>
            <a:r>
              <a:rPr kumimoji="1" lang="ja-JP" altLang="en-US" dirty="0" smtClean="0"/>
              <a:t>農地</a:t>
            </a:r>
            <a:endParaRPr kumimoji="1" lang="ja-JP" altLang="en-US" dirty="0"/>
          </a:p>
        </p:txBody>
      </p:sp>
      <p:sp>
        <p:nvSpPr>
          <p:cNvPr id="22" name="テキスト ボックス 21"/>
          <p:cNvSpPr txBox="1"/>
          <p:nvPr/>
        </p:nvSpPr>
        <p:spPr>
          <a:xfrm>
            <a:off x="5382741" y="1995249"/>
            <a:ext cx="744106" cy="369332"/>
          </a:xfrm>
          <a:prstGeom prst="rect">
            <a:avLst/>
          </a:prstGeom>
          <a:solidFill>
            <a:srgbClr val="FFFFFF"/>
          </a:solidFill>
          <a:ln>
            <a:solidFill>
              <a:schemeClr val="tx1"/>
            </a:solidFill>
          </a:ln>
        </p:spPr>
        <p:txBody>
          <a:bodyPr wrap="square" rtlCol="0">
            <a:spAutoFit/>
          </a:bodyPr>
          <a:lstStyle/>
          <a:p>
            <a:r>
              <a:rPr kumimoji="1" lang="ja-JP" altLang="en-US" dirty="0" smtClean="0"/>
              <a:t>宅地</a:t>
            </a:r>
            <a:endParaRPr kumimoji="1" lang="ja-JP" altLang="en-US" dirty="0"/>
          </a:p>
        </p:txBody>
      </p:sp>
      <p:sp>
        <p:nvSpPr>
          <p:cNvPr id="23" name="右矢印 22"/>
          <p:cNvSpPr/>
          <p:nvPr/>
        </p:nvSpPr>
        <p:spPr bwMode="auto">
          <a:xfrm>
            <a:off x="4554538" y="3079544"/>
            <a:ext cx="1083264" cy="8128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24" name="テキスト ボックス 23"/>
          <p:cNvSpPr txBox="1"/>
          <p:nvPr/>
        </p:nvSpPr>
        <p:spPr>
          <a:xfrm>
            <a:off x="370897" y="5451953"/>
            <a:ext cx="9197976" cy="646331"/>
          </a:xfrm>
          <a:prstGeom prst="rect">
            <a:avLst/>
          </a:prstGeom>
          <a:noFill/>
        </p:spPr>
        <p:txBody>
          <a:bodyPr wrap="square" rtlCol="0">
            <a:spAutoFit/>
          </a:bodyPr>
          <a:lstStyle/>
          <a:p>
            <a:r>
              <a:rPr kumimoji="1" lang="en-US" altLang="ja-JP" dirty="0" smtClean="0"/>
              <a:t>※</a:t>
            </a:r>
            <a:r>
              <a:rPr kumimoji="1" lang="ja-JP" altLang="en-US" dirty="0" smtClean="0"/>
              <a:t>　↑　原則として地目の変更が伴うが、登記上の地目が農地であっても、</a:t>
            </a:r>
            <a:endParaRPr kumimoji="1" lang="en-US" altLang="ja-JP" dirty="0" smtClean="0"/>
          </a:p>
          <a:p>
            <a:r>
              <a:rPr kumimoji="1" lang="ja-JP" altLang="en-US" dirty="0" smtClean="0"/>
              <a:t>　　　　既に造成されており、実態としては宅地であるような場合には、質の変更には当たらない。</a:t>
            </a:r>
            <a:endParaRPr kumimoji="1" lang="ja-JP" altLang="en-US" dirty="0">
              <a:solidFill>
                <a:srgbClr val="FF0000"/>
              </a:solidFill>
            </a:endParaRPr>
          </a:p>
        </p:txBody>
      </p:sp>
    </p:spTree>
    <p:extLst>
      <p:ext uri="{BB962C8B-B14F-4D97-AF65-F5344CB8AC3E}">
        <p14:creationId xmlns:p14="http://schemas.microsoft.com/office/powerpoint/2010/main" val="2456023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732692"/>
            <a:ext cx="8420100" cy="550985"/>
          </a:xfrm>
        </p:spPr>
        <p:txBody>
          <a:bodyPr/>
          <a:lstStyle/>
          <a:p>
            <a:r>
              <a:rPr lang="ja-JP" altLang="en-US" dirty="0" smtClean="0"/>
              <a:t>開発区域</a:t>
            </a:r>
            <a:endParaRPr kumimoji="1" lang="ja-JP" altLang="en-US" dirty="0"/>
          </a:p>
        </p:txBody>
      </p:sp>
      <p:sp>
        <p:nvSpPr>
          <p:cNvPr id="3" name="縦書きテキスト プレースホルダー 2"/>
          <p:cNvSpPr>
            <a:spLocks noGrp="1"/>
          </p:cNvSpPr>
          <p:nvPr>
            <p:ph type="body" orient="vert" idx="1"/>
          </p:nvPr>
        </p:nvSpPr>
        <p:spPr>
          <a:xfrm>
            <a:off x="770792" y="1435280"/>
            <a:ext cx="8420100" cy="4812323"/>
          </a:xfrm>
        </p:spPr>
        <p:txBody>
          <a:bodyPr vert="horz"/>
          <a:lstStyle/>
          <a:p>
            <a:pPr eaLnBrk="1" hangingPunct="1">
              <a:lnSpc>
                <a:spcPct val="80000"/>
              </a:lnSpc>
              <a:buFontTx/>
              <a:buNone/>
            </a:pPr>
            <a:r>
              <a:rPr lang="ja-JP" altLang="en-US" dirty="0"/>
              <a:t>　　</a:t>
            </a:r>
            <a:r>
              <a:rPr lang="ja-JP" altLang="en-US" dirty="0" smtClean="0"/>
              <a:t> 開発区域とは、開発行為をする土地の区域</a:t>
            </a:r>
            <a:endParaRPr kumimoji="1" lang="en-US" altLang="ja-JP" dirty="0"/>
          </a:p>
          <a:p>
            <a:pPr eaLnBrk="1" hangingPunct="1">
              <a:lnSpc>
                <a:spcPct val="80000"/>
              </a:lnSpc>
              <a:buFontTx/>
              <a:buNone/>
            </a:pPr>
            <a:r>
              <a:rPr lang="ja-JP" altLang="en-US" dirty="0" smtClean="0"/>
              <a:t>　</a:t>
            </a:r>
            <a:r>
              <a:rPr lang="ja-JP" altLang="en-US" sz="2000" dirty="0" smtClean="0"/>
              <a:t>①</a:t>
            </a:r>
            <a:r>
              <a:rPr lang="ja-JP" altLang="en-US" sz="2000" dirty="0"/>
              <a:t>　</a:t>
            </a:r>
            <a:r>
              <a:rPr lang="ja-JP" altLang="en-US" sz="2000" dirty="0" smtClean="0"/>
              <a:t>建築物</a:t>
            </a:r>
            <a:r>
              <a:rPr lang="ja-JP" altLang="en-US" sz="2000" dirty="0"/>
              <a:t>の建築を行わない区域でも、駐車場のように建築物の敷地</a:t>
            </a:r>
            <a:r>
              <a:rPr lang="ja-JP" altLang="en-US" sz="2000" dirty="0" smtClean="0"/>
              <a:t>と</a:t>
            </a:r>
            <a:endParaRPr lang="en-US" altLang="ja-JP" sz="2000" dirty="0" smtClean="0"/>
          </a:p>
          <a:p>
            <a:pPr eaLnBrk="1" hangingPunct="1">
              <a:lnSpc>
                <a:spcPct val="80000"/>
              </a:lnSpc>
              <a:buFontTx/>
              <a:buNone/>
            </a:pPr>
            <a:r>
              <a:rPr lang="ja-JP" altLang="en-US" sz="2000" dirty="0" smtClean="0"/>
              <a:t>　　　　一体</a:t>
            </a:r>
            <a:r>
              <a:rPr lang="ja-JP" altLang="en-US" sz="2000" dirty="0"/>
              <a:t>と</a:t>
            </a:r>
            <a:r>
              <a:rPr lang="ja-JP" altLang="en-US" sz="2000" dirty="0" smtClean="0"/>
              <a:t>して</a:t>
            </a:r>
            <a:r>
              <a:rPr lang="ja-JP" altLang="en-US" sz="2000" dirty="0"/>
              <a:t>造成・利用を図る土地も</a:t>
            </a:r>
            <a:r>
              <a:rPr lang="ja-JP" altLang="en-US" sz="2000" dirty="0" smtClean="0"/>
              <a:t>含む</a:t>
            </a:r>
            <a:endParaRPr lang="en-US" altLang="ja-JP" sz="2000" dirty="0" smtClean="0"/>
          </a:p>
          <a:p>
            <a:pPr eaLnBrk="1" hangingPunct="1">
              <a:lnSpc>
                <a:spcPct val="80000"/>
              </a:lnSpc>
              <a:buFontTx/>
              <a:buNone/>
            </a:pPr>
            <a:endParaRPr lang="en-US" altLang="ja-JP" sz="2000" dirty="0"/>
          </a:p>
          <a:p>
            <a:pPr eaLnBrk="1" hangingPunct="1">
              <a:lnSpc>
                <a:spcPct val="80000"/>
              </a:lnSpc>
              <a:buFontTx/>
              <a:buNone/>
            </a:pPr>
            <a:endParaRPr lang="en-US" altLang="ja-JP" sz="2000" dirty="0" smtClean="0"/>
          </a:p>
          <a:p>
            <a:pPr eaLnBrk="1" hangingPunct="1">
              <a:lnSpc>
                <a:spcPct val="80000"/>
              </a:lnSpc>
              <a:buFontTx/>
              <a:buNone/>
            </a:pPr>
            <a:endParaRPr lang="en-US" altLang="ja-JP" sz="2000" dirty="0"/>
          </a:p>
          <a:p>
            <a:pPr eaLnBrk="1" hangingPunct="1">
              <a:lnSpc>
                <a:spcPct val="80000"/>
              </a:lnSpc>
              <a:buFontTx/>
              <a:buNone/>
            </a:pPr>
            <a:endParaRPr lang="en-US" altLang="ja-JP" sz="2000" dirty="0" smtClean="0"/>
          </a:p>
          <a:p>
            <a:pPr eaLnBrk="1" hangingPunct="1">
              <a:lnSpc>
                <a:spcPct val="80000"/>
              </a:lnSpc>
              <a:buFontTx/>
              <a:buNone/>
            </a:pPr>
            <a:endParaRPr lang="en-US" altLang="ja-JP" sz="2000" dirty="0"/>
          </a:p>
          <a:p>
            <a:pPr eaLnBrk="1" hangingPunct="1">
              <a:lnSpc>
                <a:spcPct val="80000"/>
              </a:lnSpc>
              <a:buFontTx/>
              <a:buNone/>
            </a:pPr>
            <a:r>
              <a:rPr lang="ja-JP" altLang="en-US" sz="2000" dirty="0" smtClean="0"/>
              <a:t>　 ②　公道、河川等により明らかに分断され、技術基準を一体として審査する</a:t>
            </a:r>
            <a:endParaRPr lang="en-US" altLang="ja-JP" sz="2000" dirty="0" smtClean="0"/>
          </a:p>
          <a:p>
            <a:pPr eaLnBrk="1" hangingPunct="1">
              <a:lnSpc>
                <a:spcPct val="80000"/>
              </a:lnSpc>
              <a:buFontTx/>
              <a:buNone/>
            </a:pPr>
            <a:r>
              <a:rPr lang="ja-JP" altLang="en-US" sz="2000" dirty="0" smtClean="0"/>
              <a:t>　　　　必要性がない場合は、別々の区域</a:t>
            </a:r>
            <a:endParaRPr lang="en-US" altLang="ja-JP" sz="2000" dirty="0"/>
          </a:p>
          <a:p>
            <a:pPr eaLnBrk="1" hangingPunct="1">
              <a:lnSpc>
                <a:spcPct val="80000"/>
              </a:lnSpc>
              <a:buFontTx/>
              <a:buNone/>
            </a:pPr>
            <a:endParaRPr lang="en-US" altLang="ja-JP" dirty="0" smtClean="0"/>
          </a:p>
          <a:p>
            <a:pPr eaLnBrk="1" hangingPunct="1">
              <a:lnSpc>
                <a:spcPct val="80000"/>
              </a:lnSpc>
              <a:buFontTx/>
              <a:buNone/>
            </a:pPr>
            <a:endParaRPr lang="en-US" altLang="ja-JP" dirty="0" smtClean="0"/>
          </a:p>
          <a:p>
            <a:pPr eaLnBrk="1" hangingPunct="1">
              <a:lnSpc>
                <a:spcPct val="80000"/>
              </a:lnSpc>
              <a:buFontTx/>
              <a:buNone/>
            </a:pPr>
            <a:endParaRPr kumimoji="1" lang="en-US" altLang="ja-JP" dirty="0"/>
          </a:p>
          <a:p>
            <a:pPr eaLnBrk="1" hangingPunct="1">
              <a:lnSpc>
                <a:spcPct val="80000"/>
              </a:lnSpc>
              <a:buFontTx/>
              <a:buNone/>
            </a:pPr>
            <a:r>
              <a:rPr lang="en-US" altLang="ja-JP" dirty="0" smtClean="0"/>
              <a:t>    </a:t>
            </a:r>
            <a:endParaRPr kumimoji="1" lang="ja-JP" altLang="en-US" sz="1800" dirty="0"/>
          </a:p>
        </p:txBody>
      </p:sp>
      <p:sp>
        <p:nvSpPr>
          <p:cNvPr id="4" name="スライド番号プレースホルダー 3"/>
          <p:cNvSpPr>
            <a:spLocks noGrp="1"/>
          </p:cNvSpPr>
          <p:nvPr>
            <p:ph type="sldNum" sz="quarter" idx="12"/>
          </p:nvPr>
        </p:nvSpPr>
        <p:spPr/>
        <p:txBody>
          <a:bodyPr/>
          <a:lstStyle/>
          <a:p>
            <a:pPr>
              <a:defRPr/>
            </a:pPr>
            <a:fld id="{5D01451C-48F7-4924-8D92-646ED90F8EF0}" type="slidenum">
              <a:rPr lang="en-US" altLang="ja-JP" smtClean="0">
                <a:solidFill>
                  <a:srgbClr val="000000"/>
                </a:solidFill>
              </a:rPr>
              <a:pPr>
                <a:defRPr/>
              </a:pPr>
              <a:t>32</a:t>
            </a:fld>
            <a:endParaRPr lang="en-US" altLang="ja-JP">
              <a:solidFill>
                <a:srgbClr val="000000"/>
              </a:solidFill>
            </a:endParaRPr>
          </a:p>
        </p:txBody>
      </p:sp>
      <p:pic>
        <p:nvPicPr>
          <p:cNvPr id="5" name="図 4"/>
          <p:cNvPicPr>
            <a:picLocks noChangeAspect="1"/>
          </p:cNvPicPr>
          <p:nvPr/>
        </p:nvPicPr>
        <p:blipFill>
          <a:blip r:embed="rId3"/>
          <a:stretch>
            <a:fillRect/>
          </a:stretch>
        </p:blipFill>
        <p:spPr>
          <a:xfrm>
            <a:off x="892865" y="2602281"/>
            <a:ext cx="7877906" cy="2076512"/>
          </a:xfrm>
          <a:prstGeom prst="rect">
            <a:avLst/>
          </a:prstGeom>
        </p:spPr>
      </p:pic>
      <p:pic>
        <p:nvPicPr>
          <p:cNvPr id="7" name="図 6"/>
          <p:cNvPicPr>
            <a:picLocks noChangeAspect="1"/>
          </p:cNvPicPr>
          <p:nvPr/>
        </p:nvPicPr>
        <p:blipFill>
          <a:blip r:embed="rId4"/>
          <a:stretch>
            <a:fillRect/>
          </a:stretch>
        </p:blipFill>
        <p:spPr>
          <a:xfrm>
            <a:off x="426561" y="4720979"/>
            <a:ext cx="7946048" cy="2341189"/>
          </a:xfrm>
          <a:prstGeom prst="rect">
            <a:avLst/>
          </a:prstGeom>
        </p:spPr>
      </p:pic>
      <p:sp>
        <p:nvSpPr>
          <p:cNvPr id="8" name="テキスト ボックス 7"/>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p>
        </p:txBody>
      </p:sp>
    </p:spTree>
    <p:extLst>
      <p:ext uri="{BB962C8B-B14F-4D97-AF65-F5344CB8AC3E}">
        <p14:creationId xmlns:p14="http://schemas.microsoft.com/office/powerpoint/2010/main" val="4044504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Grp="1" noChangeArrowheads="1"/>
          </p:cNvSpPr>
          <p:nvPr>
            <p:ph type="title"/>
          </p:nvPr>
        </p:nvSpPr>
        <p:spPr>
          <a:xfrm>
            <a:off x="742950" y="609603"/>
            <a:ext cx="8420100" cy="874713"/>
          </a:xfrm>
        </p:spPr>
        <p:txBody>
          <a:bodyPr/>
          <a:lstStyle/>
          <a:p>
            <a:pPr eaLnBrk="1" hangingPunct="1"/>
            <a:r>
              <a:rPr lang="ja-JP" altLang="en-US" sz="4000" smtClean="0"/>
              <a:t>開発許可の対象（第２９条第１項）</a:t>
            </a:r>
          </a:p>
        </p:txBody>
      </p:sp>
      <p:graphicFrame>
        <p:nvGraphicFramePr>
          <p:cNvPr id="464969" name="Group 73"/>
          <p:cNvGraphicFramePr>
            <a:graphicFrameLocks noGrp="1"/>
          </p:cNvGraphicFramePr>
          <p:nvPr>
            <p:ph type="tbl" idx="1"/>
            <p:extLst>
              <p:ext uri="{D42A27DB-BD31-4B8C-83A1-F6EECF244321}">
                <p14:modId xmlns:p14="http://schemas.microsoft.com/office/powerpoint/2010/main" val="2449540760"/>
              </p:ext>
            </p:extLst>
          </p:nvPr>
        </p:nvGraphicFramePr>
        <p:xfrm>
          <a:off x="517235" y="1376217"/>
          <a:ext cx="9070110" cy="5205559"/>
        </p:xfrm>
        <a:graphic>
          <a:graphicData uri="http://schemas.openxmlformats.org/drawingml/2006/table">
            <a:tbl>
              <a:tblPr/>
              <a:tblGrid>
                <a:gridCol w="755842">
                  <a:extLst>
                    <a:ext uri="{9D8B030D-6E8A-4147-A177-3AD203B41FA5}">
                      <a16:colId xmlns:a16="http://schemas.microsoft.com/office/drawing/2014/main" val="20000"/>
                    </a:ext>
                  </a:extLst>
                </a:gridCol>
                <a:gridCol w="4286814">
                  <a:extLst>
                    <a:ext uri="{9D8B030D-6E8A-4147-A177-3AD203B41FA5}">
                      <a16:colId xmlns:a16="http://schemas.microsoft.com/office/drawing/2014/main" val="20001"/>
                    </a:ext>
                  </a:extLst>
                </a:gridCol>
                <a:gridCol w="4027454">
                  <a:extLst>
                    <a:ext uri="{9D8B030D-6E8A-4147-A177-3AD203B41FA5}">
                      <a16:colId xmlns:a16="http://schemas.microsoft.com/office/drawing/2014/main" val="20002"/>
                    </a:ext>
                  </a:extLst>
                </a:gridCol>
              </a:tblGrid>
              <a:tr h="7862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rPr>
                        <a:t>区域名</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許可必要規模</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4105">
                <a:tc rowSpan="3">
                  <a:txBody>
                    <a:bodyPr/>
                    <a:lstStyle/>
                    <a:p>
                      <a:pPr marL="0" marR="0" lvl="0" indent="0" algn="ctr" defTabSz="914400" rtl="0" eaLnBrk="1" fontAlgn="base" latinLnBrk="0" hangingPunct="1">
                        <a:lnSpc>
                          <a:spcPct val="11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都市計画区域</a:t>
                      </a:r>
                    </a:p>
                  </a:txBody>
                  <a:tcPr marL="99060" marR="99060"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市街化区域</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Times New Roman" pitchFamily="18" charset="0"/>
                          <a:ea typeface="ＭＳ Ｐゴシック" pitchFamily="50" charset="-128"/>
                        </a:rPr>
                        <a:t>1,000㎡</a:t>
                      </a: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以上</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631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市街化調整区域</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rPr>
                        <a:t>すべて必要</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631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非線引都市計画区域</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Times New Roman" pitchFamily="18" charset="0"/>
                          <a:ea typeface="ＭＳ Ｐゴシック" pitchFamily="50" charset="-128"/>
                        </a:rPr>
                        <a:t>3,000㎡</a:t>
                      </a:r>
                      <a:r>
                        <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rPr>
                        <a:t>以上</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86312">
                <a:tc rowSpan="2">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都市計画</a:t>
                      </a: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区域外</a:t>
                      </a:r>
                    </a:p>
                  </a:txBody>
                  <a:tcPr marL="99060" marR="99060"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準都市計画区域</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Times New Roman" pitchFamily="18" charset="0"/>
                          <a:ea typeface="ＭＳ Ｐゴシック" pitchFamily="50" charset="-128"/>
                        </a:rPr>
                        <a:t>3,000㎡</a:t>
                      </a: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以上</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8631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準都市計画区域外</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Times New Roman" pitchFamily="18" charset="0"/>
                          <a:ea typeface="ＭＳ Ｐゴシック" pitchFamily="50" charset="-128"/>
                        </a:rPr>
                        <a:t>1</a:t>
                      </a:r>
                      <a:r>
                        <a:rPr kumimoji="1" lang="ja-JP" altLang="en-US" sz="2400" b="0" i="0" u="none" strike="noStrike" cap="none" normalizeH="0" baseline="0" dirty="0" smtClean="0">
                          <a:ln>
                            <a:noFill/>
                          </a:ln>
                          <a:solidFill>
                            <a:schemeClr val="tx1"/>
                          </a:solidFill>
                          <a:effectLst/>
                          <a:latin typeface="Times New Roman" pitchFamily="18" charset="0"/>
                          <a:ea typeface="ＭＳ Ｐゴシック" pitchFamily="50" charset="-128"/>
                        </a:rPr>
                        <a:t>ｈａ以上</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8"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33</a:t>
            </a:fld>
            <a:endParaRPr lang="en-US" altLang="ja-JP" sz="1400" dirty="0" smtClean="0">
              <a:solidFill>
                <a:prstClr val="black"/>
              </a:solidFill>
            </a:endParaRPr>
          </a:p>
        </p:txBody>
      </p:sp>
    </p:spTree>
    <p:extLst>
      <p:ext uri="{BB962C8B-B14F-4D97-AF65-F5344CB8AC3E}">
        <p14:creationId xmlns:p14="http://schemas.microsoft.com/office/powerpoint/2010/main" val="771086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729762"/>
            <a:ext cx="8163658" cy="694592"/>
          </a:xfrm>
        </p:spPr>
        <p:txBody>
          <a:bodyPr/>
          <a:lstStyle/>
          <a:p>
            <a:r>
              <a:rPr kumimoji="1" lang="ja-JP" altLang="en-US" dirty="0" smtClean="0"/>
              <a:t>適用除外</a:t>
            </a:r>
            <a:endParaRPr kumimoji="1" lang="ja-JP" altLang="en-US" dirty="0"/>
          </a:p>
        </p:txBody>
      </p:sp>
      <p:sp>
        <p:nvSpPr>
          <p:cNvPr id="49156" name="Rectangle 3"/>
          <p:cNvSpPr>
            <a:spLocks noGrp="1" noChangeArrowheads="1"/>
          </p:cNvSpPr>
          <p:nvPr>
            <p:ph type="body" idx="4294967295"/>
          </p:nvPr>
        </p:nvSpPr>
        <p:spPr>
          <a:xfrm>
            <a:off x="488090" y="1424354"/>
            <a:ext cx="8969375" cy="5208587"/>
          </a:xfrm>
        </p:spPr>
        <p:txBody>
          <a:bodyPr/>
          <a:lstStyle/>
          <a:p>
            <a:pPr eaLnBrk="1" hangingPunct="1">
              <a:lnSpc>
                <a:spcPct val="80000"/>
              </a:lnSpc>
              <a:buFontTx/>
              <a:buNone/>
            </a:pPr>
            <a:r>
              <a:rPr lang="ja-JP" altLang="en-US" sz="1800" dirty="0" smtClean="0"/>
              <a:t>　　</a:t>
            </a:r>
            <a:r>
              <a:rPr lang="ja-JP" altLang="en-US" sz="2800" dirty="0" smtClean="0"/>
              <a:t>□　都市計画区域における許可不要の開発行為</a:t>
            </a:r>
            <a:endParaRPr lang="en-US" altLang="ja-JP" sz="2800" dirty="0" smtClean="0"/>
          </a:p>
          <a:p>
            <a:pPr eaLnBrk="1" hangingPunct="1">
              <a:lnSpc>
                <a:spcPct val="80000"/>
              </a:lnSpc>
              <a:buFontTx/>
              <a:buNone/>
            </a:pPr>
            <a:endParaRPr lang="en-US" altLang="ja-JP" sz="2800" dirty="0" smtClean="0"/>
          </a:p>
          <a:p>
            <a:pPr eaLnBrk="1" hangingPunct="1">
              <a:buFontTx/>
              <a:buNone/>
            </a:pPr>
            <a:r>
              <a:rPr lang="ja-JP" altLang="en-US" sz="2400" dirty="0" smtClean="0">
                <a:solidFill>
                  <a:srgbClr val="FF0000"/>
                </a:solidFill>
              </a:rPr>
              <a:t>　　　</a:t>
            </a:r>
            <a:r>
              <a:rPr lang="ja-JP" altLang="en-US" sz="2400" dirty="0" smtClean="0"/>
              <a:t>①小規模開発行為（市街化区域で</a:t>
            </a:r>
            <a:r>
              <a:rPr lang="en-US" altLang="ja-JP" sz="2400" dirty="0" smtClean="0"/>
              <a:t>1,000m2</a:t>
            </a:r>
            <a:r>
              <a:rPr lang="ja-JP" altLang="en-US" sz="2400" dirty="0" smtClean="0"/>
              <a:t>未満等）</a:t>
            </a:r>
            <a:endParaRPr lang="en-US" altLang="ja-JP" sz="2400" dirty="0" smtClean="0"/>
          </a:p>
          <a:p>
            <a:pPr eaLnBrk="1" hangingPunct="1">
              <a:buFontTx/>
              <a:buNone/>
            </a:pPr>
            <a:r>
              <a:rPr lang="ja-JP" altLang="en-US" sz="2400" dirty="0" smtClean="0"/>
              <a:t>　　　②農林漁業用施設（農林漁業者用住宅、畜舎等）</a:t>
            </a:r>
            <a:endParaRPr lang="en-US" altLang="ja-JP" sz="2400" dirty="0" smtClean="0"/>
          </a:p>
          <a:p>
            <a:pPr eaLnBrk="1" hangingPunct="1">
              <a:buFontTx/>
              <a:buNone/>
            </a:pPr>
            <a:r>
              <a:rPr lang="ja-JP" altLang="en-US" sz="2400" dirty="0" smtClean="0"/>
              <a:t>　　　③公益上必要な建築物（鉄道、公民館等）</a:t>
            </a:r>
            <a:endParaRPr lang="en-US" altLang="ja-JP" sz="2400" dirty="0" smtClean="0"/>
          </a:p>
          <a:p>
            <a:pPr eaLnBrk="1" hangingPunct="1">
              <a:buFontTx/>
              <a:buNone/>
            </a:pPr>
            <a:r>
              <a:rPr lang="en-US" altLang="ja-JP" sz="2400" dirty="0" smtClean="0"/>
              <a:t>           ※</a:t>
            </a:r>
            <a:r>
              <a:rPr lang="ja-JP" altLang="en-US" sz="2400" dirty="0"/>
              <a:t>都市計画法の改正により、病院、福祉施設、学校</a:t>
            </a:r>
            <a:r>
              <a:rPr lang="ja-JP" altLang="en-US" sz="2400" dirty="0" smtClean="0"/>
              <a:t>、</a:t>
            </a:r>
            <a:endParaRPr lang="en-US" altLang="ja-JP" sz="2400" dirty="0" smtClean="0"/>
          </a:p>
          <a:p>
            <a:pPr eaLnBrk="1" hangingPunct="1">
              <a:buFontTx/>
              <a:buNone/>
            </a:pPr>
            <a:r>
              <a:rPr lang="en-US" altLang="ja-JP" sz="2400" dirty="0"/>
              <a:t> </a:t>
            </a:r>
            <a:r>
              <a:rPr lang="en-US" altLang="ja-JP" sz="2400" dirty="0" smtClean="0"/>
              <a:t>              </a:t>
            </a:r>
            <a:r>
              <a:rPr lang="ja-JP" altLang="en-US" sz="2400" dirty="0" smtClean="0"/>
              <a:t>庁舎</a:t>
            </a:r>
            <a:r>
              <a:rPr lang="ja-JP" altLang="en-US" sz="2400" dirty="0"/>
              <a:t>、宿舎の公共公益</a:t>
            </a:r>
            <a:r>
              <a:rPr lang="ja-JP" altLang="en-US" sz="2400" dirty="0" smtClean="0"/>
              <a:t>施設は許可</a:t>
            </a:r>
            <a:r>
              <a:rPr lang="ja-JP" altLang="en-US" sz="2400" dirty="0"/>
              <a:t>対象（</a:t>
            </a:r>
            <a:r>
              <a:rPr lang="en-US" altLang="ja-JP" sz="2400" dirty="0"/>
              <a:t>H19.11.30</a:t>
            </a:r>
            <a:r>
              <a:rPr lang="ja-JP" altLang="en-US" sz="2400" dirty="0"/>
              <a:t>施行</a:t>
            </a:r>
            <a:r>
              <a:rPr lang="ja-JP" altLang="en-US" sz="2400" dirty="0" smtClean="0"/>
              <a:t>）</a:t>
            </a:r>
            <a:endParaRPr lang="en-US" altLang="ja-JP" sz="2400" dirty="0" smtClean="0"/>
          </a:p>
          <a:p>
            <a:pPr eaLnBrk="1" hangingPunct="1">
              <a:buFontTx/>
              <a:buNone/>
            </a:pPr>
            <a:r>
              <a:rPr lang="ja-JP" altLang="en-US" sz="2400" dirty="0" smtClean="0"/>
              <a:t>　　　④他法令等による行為（市街地開発事業、区画整理事業等）</a:t>
            </a:r>
            <a:endParaRPr lang="en-US" altLang="ja-JP" sz="2400" dirty="0" smtClean="0"/>
          </a:p>
          <a:p>
            <a:pPr eaLnBrk="1" hangingPunct="1">
              <a:buFontTx/>
              <a:buNone/>
            </a:pPr>
            <a:r>
              <a:rPr lang="ja-JP" altLang="en-US" sz="2400" dirty="0" smtClean="0"/>
              <a:t>　　　⑤非常災害時の応急措置として行う行為</a:t>
            </a:r>
            <a:endParaRPr lang="en-US" altLang="ja-JP" sz="2400" dirty="0" smtClean="0"/>
          </a:p>
          <a:p>
            <a:pPr eaLnBrk="1" hangingPunct="1">
              <a:buFontTx/>
              <a:buNone/>
            </a:pPr>
            <a:r>
              <a:rPr lang="ja-JP" altLang="en-US" sz="2400" dirty="0" smtClean="0"/>
              <a:t>　　　⑥通常の管理行為、軽易な行為（仮設建築物等）</a:t>
            </a:r>
          </a:p>
          <a:p>
            <a:pPr eaLnBrk="1" hangingPunct="1">
              <a:lnSpc>
                <a:spcPct val="80000"/>
              </a:lnSpc>
              <a:buFontTx/>
              <a:buNone/>
            </a:pPr>
            <a:r>
              <a:rPr lang="ja-JP" altLang="en-US" sz="2000" dirty="0" smtClean="0"/>
              <a:t>　　　　　　　　　　</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３．開発許可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34</a:t>
            </a:fld>
            <a:endParaRPr lang="en-US" altLang="ja-JP" sz="1400" dirty="0" smtClean="0">
              <a:solidFill>
                <a:prstClr val="black"/>
              </a:solidFill>
            </a:endParaRPr>
          </a:p>
        </p:txBody>
      </p:sp>
    </p:spTree>
    <p:extLst>
      <p:ext uri="{BB962C8B-B14F-4D97-AF65-F5344CB8AC3E}">
        <p14:creationId xmlns:p14="http://schemas.microsoft.com/office/powerpoint/2010/main" val="3388800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052"/>
          <p:cNvSpPr>
            <a:spLocks noGrp="1" noChangeArrowheads="1"/>
          </p:cNvSpPr>
          <p:nvPr>
            <p:ph type="ctrTitle"/>
          </p:nvPr>
        </p:nvSpPr>
        <p:spPr>
          <a:xfrm>
            <a:off x="334108" y="2130686"/>
            <a:ext cx="8994530" cy="1470025"/>
          </a:xfrm>
        </p:spPr>
        <p:txBody>
          <a:bodyPr/>
          <a:lstStyle/>
          <a:p>
            <a:pPr eaLnBrk="1" hangingPunct="1"/>
            <a:r>
              <a:rPr lang="ja-JP" altLang="en-US" dirty="0" smtClean="0"/>
              <a:t>４　開発許可の基準</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35</a:t>
            </a:fld>
            <a:endParaRPr lang="en-US" altLang="ja-JP" sz="1400" dirty="0" smtClean="0">
              <a:solidFill>
                <a:prstClr val="black"/>
              </a:solidFill>
            </a:endParaRPr>
          </a:p>
        </p:txBody>
      </p:sp>
    </p:spTree>
    <p:extLst>
      <p:ext uri="{BB962C8B-B14F-4D97-AF65-F5344CB8AC3E}">
        <p14:creationId xmlns:p14="http://schemas.microsoft.com/office/powerpoint/2010/main" val="1343897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body" idx="1"/>
          </p:nvPr>
        </p:nvSpPr>
        <p:spPr>
          <a:xfrm>
            <a:off x="507339" y="1268417"/>
            <a:ext cx="8970433" cy="5208587"/>
          </a:xfrm>
        </p:spPr>
        <p:txBody>
          <a:bodyPr/>
          <a:lstStyle/>
          <a:p>
            <a:pPr eaLnBrk="1" hangingPunct="1">
              <a:lnSpc>
                <a:spcPct val="80000"/>
              </a:lnSpc>
              <a:buFontTx/>
              <a:buNone/>
            </a:pPr>
            <a:r>
              <a:rPr lang="ja-JP" altLang="en-US" sz="2800" dirty="0" smtClean="0"/>
              <a:t>□技術基準：法第</a:t>
            </a:r>
            <a:r>
              <a:rPr lang="en-US" altLang="ja-JP" sz="2800" dirty="0" smtClean="0"/>
              <a:t>33</a:t>
            </a:r>
            <a:r>
              <a:rPr lang="ja-JP" altLang="en-US" sz="2800" dirty="0" smtClean="0"/>
              <a:t>条</a:t>
            </a:r>
            <a:endParaRPr lang="en-US" altLang="ja-JP" sz="2800" dirty="0" smtClean="0"/>
          </a:p>
          <a:p>
            <a:pPr eaLnBrk="1" hangingPunct="1">
              <a:lnSpc>
                <a:spcPct val="80000"/>
              </a:lnSpc>
              <a:buFontTx/>
              <a:buNone/>
            </a:pPr>
            <a:r>
              <a:rPr lang="ja-JP" altLang="en-US" sz="2800" dirty="0" smtClean="0"/>
              <a:t>　　良好な市街地の形成を図るため、宅地に一定の水準を</a:t>
            </a:r>
            <a:endParaRPr lang="en-US" altLang="ja-JP" sz="2800" dirty="0" smtClean="0"/>
          </a:p>
          <a:p>
            <a:pPr eaLnBrk="1" hangingPunct="1">
              <a:lnSpc>
                <a:spcPct val="80000"/>
              </a:lnSpc>
              <a:buFontTx/>
              <a:buNone/>
            </a:pPr>
            <a:r>
              <a:rPr lang="ja-JP" altLang="en-US" sz="2800" dirty="0" smtClean="0"/>
              <a:t>　　確保させる基準</a:t>
            </a:r>
            <a:endParaRPr lang="en-US" altLang="ja-JP" sz="2800" dirty="0" smtClean="0"/>
          </a:p>
          <a:p>
            <a:pPr eaLnBrk="1" hangingPunct="1">
              <a:lnSpc>
                <a:spcPct val="80000"/>
              </a:lnSpc>
              <a:buFontTx/>
              <a:buNone/>
            </a:pPr>
            <a:r>
              <a:rPr lang="ja-JP" altLang="en-US" sz="2800" dirty="0" smtClean="0"/>
              <a:t>　　・用途地域等の制限に適合</a:t>
            </a:r>
            <a:endParaRPr lang="en-US" altLang="ja-JP" sz="2800" dirty="0" smtClean="0"/>
          </a:p>
          <a:p>
            <a:pPr eaLnBrk="1" hangingPunct="1">
              <a:lnSpc>
                <a:spcPct val="80000"/>
              </a:lnSpc>
              <a:buFontTx/>
              <a:buNone/>
            </a:pPr>
            <a:r>
              <a:rPr lang="ja-JP" altLang="en-US" sz="2800" dirty="0" smtClean="0"/>
              <a:t>　　・公共施設等に支障がない規模、構造、配置</a:t>
            </a:r>
            <a:endParaRPr lang="en-US" altLang="ja-JP" sz="2800" dirty="0" smtClean="0"/>
          </a:p>
          <a:p>
            <a:pPr eaLnBrk="1" hangingPunct="1">
              <a:lnSpc>
                <a:spcPct val="80000"/>
              </a:lnSpc>
              <a:buFontTx/>
              <a:buNone/>
            </a:pPr>
            <a:r>
              <a:rPr lang="ja-JP" altLang="en-US" sz="2800" dirty="0" smtClean="0"/>
              <a:t>　　・排水、給水施設の適切な設計　等</a:t>
            </a:r>
          </a:p>
          <a:p>
            <a:pPr eaLnBrk="1" hangingPunct="1">
              <a:lnSpc>
                <a:spcPct val="80000"/>
              </a:lnSpc>
              <a:buFontTx/>
              <a:buNone/>
            </a:pPr>
            <a:r>
              <a:rPr lang="ja-JP" altLang="en-US" sz="2800" dirty="0" smtClean="0"/>
              <a:t>　　　</a:t>
            </a:r>
            <a:r>
              <a:rPr lang="ja-JP" altLang="en-US" sz="2800" dirty="0" smtClean="0">
                <a:solidFill>
                  <a:srgbClr val="FF0000"/>
                </a:solidFill>
              </a:rPr>
              <a:t>基準に適合すれば許可しなければならない</a:t>
            </a:r>
            <a:endParaRPr lang="ja-JP" altLang="en-US" sz="2800" dirty="0" smtClean="0"/>
          </a:p>
          <a:p>
            <a:pPr eaLnBrk="1" hangingPunct="1">
              <a:lnSpc>
                <a:spcPct val="80000"/>
              </a:lnSpc>
              <a:buFontTx/>
              <a:buNone/>
            </a:pPr>
            <a:r>
              <a:rPr lang="ja-JP" altLang="en-US" sz="2800" dirty="0" smtClean="0"/>
              <a:t>□立地基準：法第</a:t>
            </a:r>
            <a:r>
              <a:rPr lang="en-US" altLang="ja-JP" sz="2800" dirty="0" smtClean="0"/>
              <a:t>34</a:t>
            </a:r>
            <a:r>
              <a:rPr lang="ja-JP" altLang="en-US" sz="2800" dirty="0" smtClean="0"/>
              <a:t>条</a:t>
            </a:r>
            <a:endParaRPr lang="en-US" altLang="ja-JP" sz="2800" dirty="0" smtClean="0"/>
          </a:p>
          <a:p>
            <a:pPr eaLnBrk="1" hangingPunct="1">
              <a:lnSpc>
                <a:spcPct val="80000"/>
              </a:lnSpc>
              <a:buFontTx/>
              <a:buNone/>
            </a:pPr>
            <a:r>
              <a:rPr lang="ja-JP" altLang="en-US" sz="2800" dirty="0" smtClean="0"/>
              <a:t>　　</a:t>
            </a:r>
            <a:r>
              <a:rPr lang="ja-JP" altLang="en-US" sz="2800" u="sng" dirty="0" smtClean="0"/>
              <a:t>市街化調整区域において</a:t>
            </a:r>
            <a:r>
              <a:rPr lang="ja-JP" altLang="en-US" sz="2800" dirty="0" smtClean="0"/>
              <a:t>例外的に認められる開発行為</a:t>
            </a:r>
            <a:endParaRPr lang="en-US" altLang="ja-JP" sz="2800" dirty="0" smtClean="0"/>
          </a:p>
          <a:p>
            <a:pPr eaLnBrk="1" hangingPunct="1">
              <a:lnSpc>
                <a:spcPct val="80000"/>
              </a:lnSpc>
              <a:buFontTx/>
              <a:buNone/>
            </a:pPr>
            <a:r>
              <a:rPr lang="ja-JP" altLang="en-US" sz="2800" dirty="0" smtClean="0"/>
              <a:t>　　を規定したもの</a:t>
            </a:r>
          </a:p>
          <a:p>
            <a:pPr eaLnBrk="1" hangingPunct="1">
              <a:lnSpc>
                <a:spcPct val="80000"/>
              </a:lnSpc>
              <a:buFontTx/>
              <a:buNone/>
            </a:pPr>
            <a:r>
              <a:rPr lang="ja-JP" altLang="en-US" sz="2800" dirty="0" smtClean="0"/>
              <a:t>　　　</a:t>
            </a:r>
            <a:r>
              <a:rPr lang="ja-JP" altLang="en-US" sz="2800" dirty="0"/>
              <a:t> </a:t>
            </a:r>
            <a:r>
              <a:rPr lang="ja-JP" altLang="en-US" sz="2800" dirty="0" smtClean="0">
                <a:solidFill>
                  <a:srgbClr val="FF0000"/>
                </a:solidFill>
              </a:rPr>
              <a:t>立地基準に該当すると認められなければ、</a:t>
            </a:r>
            <a:endParaRPr lang="en-US" altLang="ja-JP" sz="2800" dirty="0" smtClean="0">
              <a:solidFill>
                <a:srgbClr val="FF0000"/>
              </a:solidFill>
            </a:endParaRPr>
          </a:p>
          <a:p>
            <a:pPr eaLnBrk="1" hangingPunct="1">
              <a:lnSpc>
                <a:spcPct val="80000"/>
              </a:lnSpc>
              <a:buFontTx/>
              <a:buNone/>
            </a:pPr>
            <a:r>
              <a:rPr lang="ja-JP" altLang="en-US" sz="2800" dirty="0" smtClean="0">
                <a:solidFill>
                  <a:srgbClr val="FF0000"/>
                </a:solidFill>
              </a:rPr>
              <a:t>　　　</a:t>
            </a:r>
            <a:r>
              <a:rPr lang="ja-JP" altLang="en-US" sz="2800" dirty="0">
                <a:solidFill>
                  <a:srgbClr val="FF0000"/>
                </a:solidFill>
              </a:rPr>
              <a:t> </a:t>
            </a:r>
            <a:r>
              <a:rPr lang="ja-JP" altLang="en-US" sz="2800" dirty="0" smtClean="0">
                <a:solidFill>
                  <a:srgbClr val="FF0000"/>
                </a:solidFill>
              </a:rPr>
              <a:t>許可してはならない</a:t>
            </a:r>
          </a:p>
          <a:p>
            <a:pPr eaLnBrk="1" hangingPunct="1">
              <a:lnSpc>
                <a:spcPct val="80000"/>
              </a:lnSpc>
              <a:buFontTx/>
              <a:buNone/>
            </a:pPr>
            <a:r>
              <a:rPr lang="ja-JP" altLang="en-US" sz="2000" dirty="0" smtClean="0"/>
              <a:t>　　　　　　　　　　</a:t>
            </a:r>
          </a:p>
        </p:txBody>
      </p:sp>
      <p:sp>
        <p:nvSpPr>
          <p:cNvPr id="50179" name="Rectangle 2"/>
          <p:cNvSpPr>
            <a:spLocks noGrp="1" noChangeArrowheads="1"/>
          </p:cNvSpPr>
          <p:nvPr>
            <p:ph type="title"/>
          </p:nvPr>
        </p:nvSpPr>
        <p:spPr>
          <a:xfrm>
            <a:off x="741231" y="609600"/>
            <a:ext cx="8420100" cy="731838"/>
          </a:xfrm>
        </p:spPr>
        <p:txBody>
          <a:bodyPr/>
          <a:lstStyle/>
          <a:p>
            <a:pPr eaLnBrk="1" hangingPunct="1"/>
            <a:r>
              <a:rPr lang="ja-JP" altLang="en-US" sz="4000" smtClean="0"/>
              <a:t>開発許可の基準</a:t>
            </a:r>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7"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36</a:t>
            </a:fld>
            <a:endParaRPr lang="en-US" altLang="ja-JP" sz="1400" dirty="0" smtClean="0">
              <a:solidFill>
                <a:prstClr val="black"/>
              </a:solidFill>
            </a:endParaRPr>
          </a:p>
        </p:txBody>
      </p:sp>
    </p:spTree>
    <p:extLst>
      <p:ext uri="{BB962C8B-B14F-4D97-AF65-F5344CB8AC3E}">
        <p14:creationId xmlns:p14="http://schemas.microsoft.com/office/powerpoint/2010/main" val="31894219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733216" y="6400800"/>
            <a:ext cx="2063750" cy="457200"/>
          </a:xfrm>
        </p:spPr>
        <p:txBody>
          <a:bodyPr/>
          <a:lstStyle/>
          <a:p>
            <a:pPr>
              <a:defRPr/>
            </a:pPr>
            <a:fld id="{FC31CC6F-D6BE-47F6-8EB8-CF8F3358746C}" type="slidenum">
              <a:rPr lang="en-US" altLang="ja-JP" smtClean="0">
                <a:solidFill>
                  <a:srgbClr val="000000"/>
                </a:solidFill>
              </a:rPr>
              <a:pPr>
                <a:defRPr/>
              </a:pPr>
              <a:t>37</a:t>
            </a:fld>
            <a:endParaRPr lang="en-US" altLang="ja-JP">
              <a:solidFill>
                <a:srgbClr val="000000"/>
              </a:solidFill>
            </a:endParaRPr>
          </a:p>
        </p:txBody>
      </p:sp>
      <p:sp>
        <p:nvSpPr>
          <p:cNvPr id="4" name="テキスト ボックス 3"/>
          <p:cNvSpPr txBox="1"/>
          <p:nvPr/>
        </p:nvSpPr>
        <p:spPr>
          <a:xfrm>
            <a:off x="109033" y="47994"/>
            <a:ext cx="9687933" cy="5616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a:t>
            </a:r>
          </a:p>
        </p:txBody>
      </p:sp>
      <p:sp>
        <p:nvSpPr>
          <p:cNvPr id="5" name="タイトル 1"/>
          <p:cNvSpPr>
            <a:spLocks noGrp="1"/>
          </p:cNvSpPr>
          <p:nvPr>
            <p:ph type="title"/>
          </p:nvPr>
        </p:nvSpPr>
        <p:spPr>
          <a:xfrm>
            <a:off x="742950" y="609601"/>
            <a:ext cx="8420100" cy="709246"/>
          </a:xfrm>
        </p:spPr>
        <p:txBody>
          <a:bodyPr/>
          <a:lstStyle/>
          <a:p>
            <a:r>
              <a:rPr lang="ja-JP" altLang="en-US" dirty="0" smtClean="0"/>
              <a:t>立地基準（法第</a:t>
            </a:r>
            <a:r>
              <a:rPr lang="en-US" altLang="ja-JP" dirty="0" smtClean="0"/>
              <a:t>34</a:t>
            </a:r>
            <a:r>
              <a:rPr lang="ja-JP" altLang="en-US" dirty="0" smtClean="0"/>
              <a:t>条）</a:t>
            </a:r>
            <a:endParaRPr kumimoji="1" lang="ja-JP" altLang="en-US" dirty="0"/>
          </a:p>
        </p:txBody>
      </p:sp>
      <p:sp>
        <p:nvSpPr>
          <p:cNvPr id="7" name="正方形/長方形 6"/>
          <p:cNvSpPr/>
          <p:nvPr/>
        </p:nvSpPr>
        <p:spPr>
          <a:xfrm>
            <a:off x="502688" y="2088273"/>
            <a:ext cx="9013825" cy="4247317"/>
          </a:xfrm>
          <a:prstGeom prst="rect">
            <a:avLst/>
          </a:prstGeom>
        </p:spPr>
        <p:txBody>
          <a:bodyPr wrap="square">
            <a:spAutoFit/>
          </a:bodyPr>
          <a:lstStyle/>
          <a:p>
            <a:r>
              <a:rPr lang="ja-JP" altLang="en-US" dirty="0" smtClean="0"/>
              <a:t>①</a:t>
            </a:r>
            <a:r>
              <a:rPr lang="ja-JP" altLang="en-US" dirty="0"/>
              <a:t>　主として開発区域周辺において居住している者の利用に供する公共公益施設又は</a:t>
            </a:r>
            <a:r>
              <a:rPr lang="ja-JP" altLang="en-US" dirty="0" smtClean="0"/>
              <a:t>日常</a:t>
            </a:r>
            <a:endParaRPr lang="en-US" altLang="ja-JP" dirty="0" smtClean="0"/>
          </a:p>
          <a:p>
            <a:r>
              <a:rPr lang="ja-JP" altLang="en-US" dirty="0" smtClean="0"/>
              <a:t>　　生活</a:t>
            </a:r>
            <a:r>
              <a:rPr lang="ja-JP" altLang="en-US" dirty="0"/>
              <a:t>に必要な物品の販売、加工、修理等の業務を営む店舗、事業場その他これに</a:t>
            </a:r>
            <a:r>
              <a:rPr lang="ja-JP" altLang="en-US" dirty="0" smtClean="0"/>
              <a:t>類する</a:t>
            </a:r>
            <a:endParaRPr lang="en-US" altLang="ja-JP" dirty="0" smtClean="0"/>
          </a:p>
          <a:p>
            <a:r>
              <a:rPr lang="ja-JP" altLang="en-US" dirty="0" smtClean="0"/>
              <a:t>　　建築物</a:t>
            </a:r>
            <a:endParaRPr lang="ja-JP" altLang="en-US" dirty="0"/>
          </a:p>
          <a:p>
            <a:r>
              <a:rPr lang="ja-JP" altLang="en-US" dirty="0"/>
              <a:t>　　</a:t>
            </a:r>
            <a:r>
              <a:rPr lang="en-US" altLang="ja-JP" dirty="0" smtClean="0"/>
              <a:t>※</a:t>
            </a:r>
            <a:r>
              <a:rPr lang="ja-JP" altLang="en-US" dirty="0"/>
              <a:t>　距離、世帯数等の条件あり。</a:t>
            </a:r>
          </a:p>
          <a:p>
            <a:r>
              <a:rPr lang="ja-JP" altLang="en-US" dirty="0"/>
              <a:t>     </a:t>
            </a:r>
            <a:r>
              <a:rPr lang="en-US" altLang="ja-JP" dirty="0" smtClean="0"/>
              <a:t>※</a:t>
            </a:r>
            <a:r>
              <a:rPr lang="ja-JP" altLang="en-US" dirty="0"/>
              <a:t>　市街化調整区域内の居住者にとっての必要性</a:t>
            </a:r>
          </a:p>
          <a:p>
            <a:r>
              <a:rPr lang="ja-JP" altLang="en-US" dirty="0" smtClean="0"/>
              <a:t>②</a:t>
            </a:r>
            <a:r>
              <a:rPr lang="ja-JP" altLang="en-US" dirty="0"/>
              <a:t>　鉱物資源、観光資源等の有効利用上必要な建築物</a:t>
            </a:r>
          </a:p>
          <a:p>
            <a:r>
              <a:rPr lang="ja-JP" altLang="en-US" dirty="0"/>
              <a:t>      </a:t>
            </a:r>
            <a:r>
              <a:rPr lang="en-US" altLang="ja-JP" dirty="0"/>
              <a:t>※</a:t>
            </a:r>
            <a:r>
              <a:rPr lang="ja-JP" altLang="en-US" dirty="0"/>
              <a:t>　市街化調整区域内の資源の有効活用（セメント製造業、粘土かわら製造業、</a:t>
            </a:r>
            <a:r>
              <a:rPr lang="ja-JP" altLang="en-US" dirty="0" smtClean="0"/>
              <a:t>観光</a:t>
            </a:r>
            <a:endParaRPr lang="en-US" altLang="ja-JP" dirty="0" smtClean="0"/>
          </a:p>
          <a:p>
            <a:r>
              <a:rPr lang="ja-JP" altLang="en-US" dirty="0" smtClean="0"/>
              <a:t>　　　　資源</a:t>
            </a:r>
            <a:r>
              <a:rPr lang="ja-JP" altLang="en-US" dirty="0"/>
              <a:t>鑑賞のための展望台等）</a:t>
            </a:r>
          </a:p>
          <a:p>
            <a:r>
              <a:rPr lang="ja-JP" altLang="en-US" dirty="0" smtClean="0"/>
              <a:t>③</a:t>
            </a:r>
            <a:r>
              <a:rPr lang="ja-JP" altLang="en-US" dirty="0"/>
              <a:t>　温度、湿度、空気等について特別の条件を必要とする建築物等</a:t>
            </a:r>
          </a:p>
          <a:p>
            <a:r>
              <a:rPr lang="ja-JP" altLang="en-US" dirty="0"/>
              <a:t>　　　</a:t>
            </a:r>
            <a:r>
              <a:rPr lang="en-US" altLang="ja-JP" dirty="0"/>
              <a:t>※</a:t>
            </a:r>
            <a:r>
              <a:rPr lang="ja-JP" altLang="en-US" dirty="0"/>
              <a:t>　政令が未制定であり、許可されるものはない。</a:t>
            </a:r>
          </a:p>
          <a:p>
            <a:r>
              <a:rPr lang="ja-JP" altLang="en-US" dirty="0" smtClean="0"/>
              <a:t>④</a:t>
            </a:r>
            <a:r>
              <a:rPr lang="ja-JP" altLang="en-US" dirty="0"/>
              <a:t>　農林水産物の処理、貯蔵、加工に必要な建築物等</a:t>
            </a:r>
          </a:p>
          <a:p>
            <a:r>
              <a:rPr lang="ja-JP" altLang="en-US" dirty="0"/>
              <a:t>    　</a:t>
            </a:r>
            <a:r>
              <a:rPr lang="en-US" altLang="ja-JP" dirty="0"/>
              <a:t>※</a:t>
            </a:r>
            <a:r>
              <a:rPr lang="ja-JP" altLang="en-US" dirty="0"/>
              <a:t>　市街化調整区域内において生産される農林水産物を処理する施設等</a:t>
            </a:r>
          </a:p>
          <a:p>
            <a:r>
              <a:rPr lang="ja-JP" altLang="en-US" dirty="0" smtClean="0"/>
              <a:t>⑤</a:t>
            </a:r>
            <a:r>
              <a:rPr lang="ja-JP" altLang="en-US" dirty="0"/>
              <a:t>　農林漁業等活性化基盤施設である建築物等</a:t>
            </a:r>
          </a:p>
          <a:p>
            <a:r>
              <a:rPr lang="ja-JP" altLang="en-US" dirty="0" smtClean="0"/>
              <a:t>⑥</a:t>
            </a:r>
            <a:r>
              <a:rPr lang="ja-JP" altLang="en-US" dirty="0"/>
              <a:t>　中小企業団地</a:t>
            </a:r>
          </a:p>
          <a:p>
            <a:r>
              <a:rPr lang="ja-JP" altLang="en-US" dirty="0"/>
              <a:t>　　　</a:t>
            </a:r>
            <a:r>
              <a:rPr lang="en-US" altLang="ja-JP" dirty="0"/>
              <a:t>※</a:t>
            </a:r>
            <a:r>
              <a:rPr lang="ja-JP" altLang="en-US" dirty="0"/>
              <a:t>　独立行政法人中小企業基盤整備機構と一体となって助成を行うものに限る</a:t>
            </a:r>
            <a:r>
              <a:rPr lang="ja-JP" altLang="en-US" dirty="0" smtClean="0"/>
              <a:t>。</a:t>
            </a:r>
            <a:endParaRPr lang="ja-JP" altLang="en-US" dirty="0"/>
          </a:p>
        </p:txBody>
      </p:sp>
      <p:sp>
        <p:nvSpPr>
          <p:cNvPr id="8" name="タイトル 1"/>
          <p:cNvSpPr txBox="1">
            <a:spLocks/>
          </p:cNvSpPr>
          <p:nvPr/>
        </p:nvSpPr>
        <p:spPr bwMode="auto">
          <a:xfrm>
            <a:off x="604960" y="609601"/>
            <a:ext cx="8420100" cy="6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endParaRPr lang="ja-JP" altLang="en-US" kern="0" dirty="0"/>
          </a:p>
        </p:txBody>
      </p:sp>
      <p:sp>
        <p:nvSpPr>
          <p:cNvPr id="9" name="正方形/長方形 8"/>
          <p:cNvSpPr/>
          <p:nvPr/>
        </p:nvSpPr>
        <p:spPr>
          <a:xfrm>
            <a:off x="240145" y="1327640"/>
            <a:ext cx="9378640" cy="646331"/>
          </a:xfrm>
          <a:prstGeom prst="rect">
            <a:avLst/>
          </a:prstGeom>
          <a:noFill/>
          <a:ln w="31750">
            <a:solidFill>
              <a:schemeClr val="accent1"/>
            </a:solidFill>
          </a:ln>
        </p:spPr>
        <p:txBody>
          <a:bodyPr wrap="square">
            <a:spAutoFit/>
          </a:bodyPr>
          <a:lstStyle/>
          <a:p>
            <a:r>
              <a:rPr lang="ja-JP" altLang="en-US" dirty="0" smtClean="0"/>
              <a:t>　</a:t>
            </a:r>
            <a:r>
              <a:rPr lang="ja-JP" altLang="en-US" b="1" dirty="0" smtClean="0">
                <a:latin typeface="+mn-ea"/>
                <a:ea typeface="+mn-ea"/>
              </a:rPr>
              <a:t>法第３４条</a:t>
            </a:r>
            <a:r>
              <a:rPr lang="ja-JP" altLang="en-US" b="1" dirty="0">
                <a:latin typeface="+mn-ea"/>
                <a:ea typeface="+mn-ea"/>
              </a:rPr>
              <a:t>は、</a:t>
            </a:r>
            <a:r>
              <a:rPr lang="ja-JP" altLang="en-US" b="1" u="sng" dirty="0">
                <a:solidFill>
                  <a:srgbClr val="FF0000"/>
                </a:solidFill>
                <a:latin typeface="+mn-ea"/>
                <a:ea typeface="+mn-ea"/>
              </a:rPr>
              <a:t>市街化調整区域において</a:t>
            </a:r>
            <a:r>
              <a:rPr lang="ja-JP" altLang="en-US" b="1" dirty="0">
                <a:latin typeface="+mn-ea"/>
                <a:ea typeface="+mn-ea"/>
              </a:rPr>
              <a:t>例外的</a:t>
            </a:r>
            <a:r>
              <a:rPr lang="ja-JP" altLang="en-US" b="1" dirty="0" smtClean="0">
                <a:latin typeface="+mn-ea"/>
                <a:ea typeface="+mn-ea"/>
              </a:rPr>
              <a:t>に立地を認められる</a:t>
            </a:r>
            <a:r>
              <a:rPr lang="ja-JP" altLang="en-US" b="1" dirty="0">
                <a:latin typeface="+mn-ea"/>
                <a:ea typeface="+mn-ea"/>
              </a:rPr>
              <a:t>開発行為を規定したものであり</a:t>
            </a:r>
            <a:r>
              <a:rPr lang="ja-JP" altLang="en-US" b="1" dirty="0" smtClean="0">
                <a:latin typeface="+mn-ea"/>
                <a:ea typeface="+mn-ea"/>
              </a:rPr>
              <a:t>、その</a:t>
            </a:r>
            <a:r>
              <a:rPr lang="ja-JP" altLang="en-US" b="1" dirty="0">
                <a:latin typeface="+mn-ea"/>
                <a:ea typeface="+mn-ea"/>
              </a:rPr>
              <a:t>適切な運用について特に留意することが必要である。</a:t>
            </a:r>
          </a:p>
        </p:txBody>
      </p:sp>
    </p:spTree>
    <p:extLst>
      <p:ext uri="{BB962C8B-B14F-4D97-AF65-F5344CB8AC3E}">
        <p14:creationId xmlns:p14="http://schemas.microsoft.com/office/powerpoint/2010/main" val="40698814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46835" y="1396290"/>
            <a:ext cx="9612328" cy="5152292"/>
          </a:xfrm>
        </p:spPr>
        <p:txBody>
          <a:bodyPr/>
          <a:lstStyle/>
          <a:p>
            <a:pPr marL="0" lvl="0" indent="0" eaLnBrk="1" hangingPunct="1">
              <a:spcBef>
                <a:spcPct val="0"/>
              </a:spcBef>
              <a:buNone/>
            </a:pPr>
            <a:r>
              <a:rPr lang="ja-JP" altLang="en-US" sz="1800" kern="1200" dirty="0">
                <a:solidFill>
                  <a:srgbClr val="000000"/>
                </a:solidFill>
                <a:latin typeface="Arial" charset="0"/>
                <a:ea typeface="ＭＳ Ｐゴシック" charset="-128"/>
              </a:rPr>
              <a:t>⑦　既存の工場と密接な関連を有する建築物等</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⑧－①　危険物</a:t>
            </a:r>
            <a:r>
              <a:rPr lang="ja-JP" altLang="en-US" sz="1800" kern="1200" dirty="0">
                <a:solidFill>
                  <a:srgbClr val="000000"/>
                </a:solidFill>
                <a:latin typeface="Arial" charset="0"/>
                <a:ea typeface="ＭＳ Ｐゴシック" charset="-128"/>
              </a:rPr>
              <a:t>の貯蔵、処理に供する建築物等</a:t>
            </a: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r>
              <a:rPr lang="ja-JP" altLang="en-US" sz="1800" kern="1200" dirty="0" smtClean="0">
                <a:solidFill>
                  <a:srgbClr val="000000"/>
                </a:solidFill>
                <a:latin typeface="Arial" charset="0"/>
                <a:ea typeface="ＭＳ Ｐゴシック" charset="-128"/>
              </a:rPr>
              <a:t>　　　</a:t>
            </a:r>
            <a:r>
              <a:rPr lang="en-US" altLang="ja-JP"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　保安距離の</a:t>
            </a:r>
            <a:r>
              <a:rPr lang="ja-JP" altLang="en-US" sz="1800" kern="1200" dirty="0" smtClean="0">
                <a:solidFill>
                  <a:srgbClr val="000000"/>
                </a:solidFill>
                <a:latin typeface="Arial" charset="0"/>
                <a:ea typeface="ＭＳ Ｐゴシック" charset="-128"/>
              </a:rPr>
              <a:t>確保</a:t>
            </a:r>
            <a:endParaRPr lang="en-US" altLang="ja-JP" sz="1800" kern="1200" dirty="0" smtClean="0">
              <a:solidFill>
                <a:srgbClr val="000000"/>
              </a:solidFill>
              <a:latin typeface="Arial" charset="0"/>
              <a:ea typeface="ＭＳ Ｐゴシック" charset="-128"/>
            </a:endParaRPr>
          </a:p>
          <a:p>
            <a:pPr marL="0" lvl="0" indent="0" eaLnBrk="1" hangingPunct="1">
              <a:spcBef>
                <a:spcPct val="0"/>
              </a:spcBef>
              <a:buNone/>
            </a:pPr>
            <a:r>
              <a:rPr lang="ja-JP" altLang="en-US" sz="1800" kern="1200" dirty="0" smtClean="0">
                <a:latin typeface="Arial" charset="0"/>
                <a:ea typeface="ＭＳ Ｐゴシック" charset="-128"/>
              </a:rPr>
              <a:t>⑧－②　市街化調整区域内の災害危険区域等に存する建築物等の代替建築物等（移転）</a:t>
            </a:r>
            <a:endParaRPr lang="ja-JP" altLang="en-US" sz="1800" kern="1200" dirty="0">
              <a:latin typeface="Arial" charset="0"/>
              <a:ea typeface="ＭＳ Ｐゴシック" charset="-128"/>
            </a:endParaRP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⑨</a:t>
            </a:r>
            <a:r>
              <a:rPr lang="ja-JP" altLang="en-US" sz="1800" kern="1200" dirty="0">
                <a:solidFill>
                  <a:srgbClr val="000000"/>
                </a:solidFill>
                <a:latin typeface="Arial" charset="0"/>
                <a:ea typeface="ＭＳ Ｐゴシック" charset="-128"/>
              </a:rPr>
              <a:t>　特殊な建物（沿道サービス施設等</a:t>
            </a:r>
            <a:r>
              <a:rPr lang="ja-JP" altLang="en-US" sz="1800" kern="1200" dirty="0" smtClean="0">
                <a:solidFill>
                  <a:srgbClr val="000000"/>
                </a:solidFill>
                <a:latin typeface="Arial" charset="0"/>
                <a:ea typeface="ＭＳ Ｐゴシック" charset="-128"/>
              </a:rPr>
              <a:t>）</a:t>
            </a:r>
            <a:endParaRPr lang="ja-JP" altLang="en-US" sz="1800" kern="1200" dirty="0">
              <a:solidFill>
                <a:srgbClr val="000000"/>
              </a:solidFill>
              <a:latin typeface="Arial" charset="0"/>
              <a:ea typeface="ＭＳ Ｐゴシック" charset="-128"/>
            </a:endParaRP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r>
              <a:rPr lang="en-US" altLang="ja-JP" sz="1800" kern="1200" dirty="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　ガソリンスタンド、ドライブイン、道路管理施設等</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⑩</a:t>
            </a:r>
            <a:r>
              <a:rPr lang="ja-JP" altLang="en-US" sz="1800" kern="1200" dirty="0">
                <a:solidFill>
                  <a:srgbClr val="000000"/>
                </a:solidFill>
                <a:latin typeface="Arial" charset="0"/>
                <a:ea typeface="ＭＳ Ｐゴシック" charset="-128"/>
              </a:rPr>
              <a:t>　地区計画又は集落地区計画区域内の開発行為</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⑪</a:t>
            </a:r>
            <a:r>
              <a:rPr lang="ja-JP" altLang="en-US" sz="1800" kern="1200" dirty="0">
                <a:solidFill>
                  <a:srgbClr val="000000"/>
                </a:solidFill>
                <a:latin typeface="Arial" charset="0"/>
                <a:ea typeface="ＭＳ Ｐゴシック" charset="-128"/>
              </a:rPr>
              <a:t>　市街化区域に近接又は隣接し、かつ、自然的社会的諸条件から市街化区域と一体的な</a:t>
            </a:r>
            <a:r>
              <a:rPr lang="ja-JP" altLang="en-US" sz="1800" kern="1200" dirty="0" smtClean="0">
                <a:solidFill>
                  <a:srgbClr val="000000"/>
                </a:solidFill>
                <a:latin typeface="Arial" charset="0"/>
                <a:ea typeface="ＭＳ Ｐゴシック" charset="-128"/>
              </a:rPr>
              <a:t>日常生</a:t>
            </a:r>
            <a:endParaRPr lang="en-US" altLang="ja-JP" sz="1800" kern="1200" dirty="0" smtClean="0">
              <a:solidFill>
                <a:srgbClr val="000000"/>
              </a:solidFill>
              <a:latin typeface="Arial" charset="0"/>
              <a:ea typeface="ＭＳ Ｐゴシック" charset="-128"/>
            </a:endParaRP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　　活圏</a:t>
            </a:r>
            <a:r>
              <a:rPr lang="ja-JP" altLang="en-US" sz="1800" kern="1200" dirty="0">
                <a:solidFill>
                  <a:srgbClr val="000000"/>
                </a:solidFill>
                <a:latin typeface="Arial" charset="0"/>
                <a:ea typeface="ＭＳ Ｐゴシック" charset="-128"/>
              </a:rPr>
              <a:t>を形成していると認められる地域であって、おおむね５０以上の建築物が連たんしている</a:t>
            </a:r>
            <a:r>
              <a:rPr lang="ja-JP" altLang="en-US" sz="1800" kern="1200" dirty="0" smtClean="0">
                <a:solidFill>
                  <a:srgbClr val="000000"/>
                </a:solidFill>
                <a:latin typeface="Arial" charset="0"/>
                <a:ea typeface="ＭＳ Ｐゴシック" charset="-128"/>
              </a:rPr>
              <a:t>と</a:t>
            </a:r>
            <a:endParaRPr lang="en-US" altLang="ja-JP" sz="1800" kern="1200" dirty="0" smtClean="0">
              <a:solidFill>
                <a:srgbClr val="000000"/>
              </a:solidFill>
              <a:latin typeface="Arial" charset="0"/>
              <a:ea typeface="ＭＳ Ｐゴシック" charset="-128"/>
            </a:endParaRP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　　認められる</a:t>
            </a:r>
            <a:r>
              <a:rPr lang="ja-JP" altLang="en-US" sz="1800" kern="1200" dirty="0">
                <a:solidFill>
                  <a:srgbClr val="000000"/>
                </a:solidFill>
                <a:latin typeface="Arial" charset="0"/>
                <a:ea typeface="ＭＳ Ｐゴシック" charset="-128"/>
              </a:rPr>
              <a:t>地域のうち県の条例で指定する土地の区域内での開発行為</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⑫</a:t>
            </a:r>
            <a:r>
              <a:rPr lang="ja-JP" altLang="en-US" sz="1800" kern="1200" dirty="0">
                <a:solidFill>
                  <a:srgbClr val="000000"/>
                </a:solidFill>
                <a:latin typeface="Arial" charset="0"/>
                <a:ea typeface="ＭＳ Ｐゴシック" charset="-128"/>
              </a:rPr>
              <a:t>　条例で定める、開発区域の周辺における市街化を促進するおそれ等がないと認められ、かつ</a:t>
            </a:r>
            <a:r>
              <a:rPr lang="ja-JP" altLang="en-US" sz="1800" kern="1200" dirty="0" smtClean="0">
                <a:solidFill>
                  <a:srgbClr val="000000"/>
                </a:solidFill>
                <a:latin typeface="Arial" charset="0"/>
                <a:ea typeface="ＭＳ Ｐゴシック" charset="-128"/>
              </a:rPr>
              <a:t>、</a:t>
            </a:r>
            <a:endParaRPr lang="en-US" altLang="ja-JP" sz="1800" kern="1200" dirty="0" smtClean="0">
              <a:solidFill>
                <a:srgbClr val="000000"/>
              </a:solidFill>
              <a:latin typeface="Arial" charset="0"/>
              <a:ea typeface="ＭＳ Ｐゴシック" charset="-128"/>
            </a:endParaRP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　　市街化</a:t>
            </a:r>
            <a:r>
              <a:rPr lang="ja-JP" altLang="en-US" sz="1800" kern="1200" dirty="0">
                <a:solidFill>
                  <a:srgbClr val="000000"/>
                </a:solidFill>
                <a:latin typeface="Arial" charset="0"/>
                <a:ea typeface="ＭＳ Ｐゴシック" charset="-128"/>
              </a:rPr>
              <a:t>区域内において行うことが困難又は不適当な開発行為 </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    </a:t>
            </a:r>
            <a:r>
              <a:rPr lang="ja-JP" altLang="en-US" sz="1800" kern="1200" dirty="0">
                <a:solidFill>
                  <a:srgbClr val="000000"/>
                </a:solidFill>
                <a:latin typeface="Arial" charset="0"/>
                <a:ea typeface="ＭＳ Ｐゴシック" charset="-128"/>
              </a:rPr>
              <a:t>ア 分家住宅（線引き前に本家が所有している土地）</a:t>
            </a: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r>
              <a:rPr lang="ja-JP" altLang="en-US" sz="1800" kern="1200" dirty="0">
                <a:solidFill>
                  <a:srgbClr val="FF0000"/>
                </a:solidFill>
                <a:latin typeface="Arial" charset="0"/>
                <a:ea typeface="ＭＳ Ｐゴシック" charset="-128"/>
              </a:rPr>
              <a:t>イ 収用対象事業（市街化調整区域内の移転）</a:t>
            </a: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r>
              <a:rPr lang="ja-JP" altLang="en-US" sz="1800" kern="1200" dirty="0" smtClean="0">
                <a:solidFill>
                  <a:srgbClr val="000000"/>
                </a:solidFill>
                <a:latin typeface="Arial" charset="0"/>
                <a:ea typeface="ＭＳ Ｐゴシック" charset="-128"/>
              </a:rPr>
              <a:t>   </a:t>
            </a:r>
            <a:r>
              <a:rPr lang="ja-JP" altLang="en-US" sz="1800" kern="1200" dirty="0">
                <a:solidFill>
                  <a:srgbClr val="000000"/>
                </a:solidFill>
                <a:latin typeface="Arial" charset="0"/>
                <a:ea typeface="ＭＳ Ｐゴシック" charset="-128"/>
              </a:rPr>
              <a:t>ウ 集会所等</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⑬</a:t>
            </a:r>
            <a:r>
              <a:rPr lang="ja-JP" altLang="en-US" sz="1800" kern="1200" dirty="0">
                <a:solidFill>
                  <a:srgbClr val="000000"/>
                </a:solidFill>
                <a:latin typeface="Arial" charset="0"/>
                <a:ea typeface="ＭＳ Ｐゴシック" charset="-128"/>
              </a:rPr>
              <a:t>　既存権利行使のための建築物等</a:t>
            </a: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r>
              <a:rPr lang="ja-JP" altLang="en-US" sz="1800" kern="1200" dirty="0" smtClean="0">
                <a:solidFill>
                  <a:srgbClr val="000000"/>
                </a:solidFill>
                <a:latin typeface="Arial" charset="0"/>
                <a:ea typeface="ＭＳ Ｐゴシック" charset="-128"/>
              </a:rPr>
              <a:t>区域</a:t>
            </a:r>
            <a:r>
              <a:rPr lang="ja-JP" altLang="en-US" sz="1800" kern="1200" dirty="0">
                <a:solidFill>
                  <a:srgbClr val="000000"/>
                </a:solidFill>
                <a:latin typeface="Arial" charset="0"/>
                <a:ea typeface="ＭＳ Ｐゴシック" charset="-128"/>
              </a:rPr>
              <a:t>区分にかかる都市計画が決定、市街化調整区域が拡張されたとき、所有権等の権利を</a:t>
            </a:r>
            <a:r>
              <a:rPr lang="ja-JP" altLang="en-US" sz="1800" kern="1200" dirty="0" smtClean="0">
                <a:solidFill>
                  <a:srgbClr val="000000"/>
                </a:solidFill>
                <a:latin typeface="Arial" charset="0"/>
                <a:ea typeface="ＭＳ Ｐゴシック" charset="-128"/>
              </a:rPr>
              <a:t>有</a:t>
            </a:r>
            <a:endParaRPr lang="en-US" altLang="ja-JP" sz="1800" kern="1200" dirty="0" smtClean="0">
              <a:solidFill>
                <a:srgbClr val="000000"/>
              </a:solidFill>
              <a:latin typeface="Arial" charset="0"/>
              <a:ea typeface="ＭＳ Ｐゴシック" charset="-128"/>
            </a:endParaRP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　　して</a:t>
            </a:r>
            <a:r>
              <a:rPr lang="ja-JP" altLang="en-US" sz="1800" kern="1200" dirty="0">
                <a:solidFill>
                  <a:srgbClr val="000000"/>
                </a:solidFill>
                <a:latin typeface="Arial" charset="0"/>
                <a:ea typeface="ＭＳ Ｐゴシック" charset="-128"/>
              </a:rPr>
              <a:t>いた者が権利の行使として行う開発行為</a:t>
            </a: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p>
          <a:p>
            <a:pPr marL="0" lvl="0" indent="0" eaLnBrk="1" hangingPunct="1">
              <a:spcBef>
                <a:spcPct val="0"/>
              </a:spcBef>
              <a:buNone/>
            </a:pPr>
            <a:r>
              <a:rPr lang="ja-JP" altLang="en-US" sz="1800" kern="1200" dirty="0">
                <a:solidFill>
                  <a:srgbClr val="000000"/>
                </a:solidFill>
                <a:latin typeface="Arial" charset="0"/>
                <a:ea typeface="ＭＳ Ｐゴシック" charset="-128"/>
              </a:rPr>
              <a:t>　　</a:t>
            </a:r>
            <a:endParaRPr kumimoji="1" lang="ja-JP" altLang="en-US" dirty="0"/>
          </a:p>
        </p:txBody>
      </p:sp>
      <p:sp>
        <p:nvSpPr>
          <p:cNvPr id="4" name="スライド番号プレースホルダー 3"/>
          <p:cNvSpPr>
            <a:spLocks noGrp="1"/>
          </p:cNvSpPr>
          <p:nvPr>
            <p:ph type="sldNum" sz="quarter" idx="12"/>
          </p:nvPr>
        </p:nvSpPr>
        <p:spPr>
          <a:xfrm>
            <a:off x="7842250" y="6474070"/>
            <a:ext cx="2063750" cy="457200"/>
          </a:xfrm>
        </p:spPr>
        <p:txBody>
          <a:bodyPr/>
          <a:lstStyle/>
          <a:p>
            <a:pPr>
              <a:defRPr/>
            </a:pPr>
            <a:fld id="{A42DA339-1779-4C14-BCC0-545A1510770A}" type="slidenum">
              <a:rPr lang="en-US" altLang="ja-JP" smtClean="0">
                <a:solidFill>
                  <a:srgbClr val="000000"/>
                </a:solidFill>
              </a:rPr>
              <a:pPr>
                <a:defRPr/>
              </a:pPr>
              <a:t>38</a:t>
            </a:fld>
            <a:endParaRPr lang="en-US" altLang="ja-JP">
              <a:solidFill>
                <a:srgbClr val="000000"/>
              </a:solidFill>
            </a:endParaRPr>
          </a:p>
        </p:txBody>
      </p:sp>
      <p:sp>
        <p:nvSpPr>
          <p:cNvPr id="5" name="テキスト ボックス 4"/>
          <p:cNvSpPr txBox="1"/>
          <p:nvPr/>
        </p:nvSpPr>
        <p:spPr>
          <a:xfrm>
            <a:off x="109033" y="47994"/>
            <a:ext cx="9687933" cy="5616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a:t>
            </a:r>
          </a:p>
        </p:txBody>
      </p:sp>
      <p:sp>
        <p:nvSpPr>
          <p:cNvPr id="6" name="タイトル 1"/>
          <p:cNvSpPr>
            <a:spLocks noGrp="1"/>
          </p:cNvSpPr>
          <p:nvPr>
            <p:ph type="title"/>
          </p:nvPr>
        </p:nvSpPr>
        <p:spPr>
          <a:xfrm>
            <a:off x="742950" y="609600"/>
            <a:ext cx="8420100" cy="718038"/>
          </a:xfrm>
        </p:spPr>
        <p:txBody>
          <a:bodyPr/>
          <a:lstStyle/>
          <a:p>
            <a:r>
              <a:rPr lang="ja-JP" altLang="en-US" dirty="0" smtClean="0"/>
              <a:t>立地基準（法第</a:t>
            </a:r>
            <a:r>
              <a:rPr lang="en-US" altLang="ja-JP" dirty="0" smtClean="0"/>
              <a:t>34</a:t>
            </a:r>
            <a:r>
              <a:rPr lang="ja-JP" altLang="en-US" dirty="0" smtClean="0"/>
              <a:t>条）</a:t>
            </a:r>
            <a:endParaRPr kumimoji="1" lang="ja-JP" altLang="en-US" dirty="0"/>
          </a:p>
        </p:txBody>
      </p:sp>
    </p:spTree>
    <p:extLst>
      <p:ext uri="{BB962C8B-B14F-4D97-AF65-F5344CB8AC3E}">
        <p14:creationId xmlns:p14="http://schemas.microsoft.com/office/powerpoint/2010/main" val="1777038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１．都市計画（開発許可）の必要性</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3</a:t>
            </a:fld>
            <a:endParaRPr lang="en-US" altLang="ja-JP" sz="1400" dirty="0" smtClean="0">
              <a:solidFill>
                <a:prstClr val="black"/>
              </a:solidFill>
            </a:endParaRPr>
          </a:p>
        </p:txBody>
      </p:sp>
      <p:sp>
        <p:nvSpPr>
          <p:cNvPr id="7" name="タイトル 6"/>
          <p:cNvSpPr>
            <a:spLocks noGrp="1"/>
          </p:cNvSpPr>
          <p:nvPr>
            <p:ph type="title"/>
          </p:nvPr>
        </p:nvSpPr>
        <p:spPr>
          <a:xfrm>
            <a:off x="79112" y="684648"/>
            <a:ext cx="9563651" cy="451425"/>
          </a:xfrm>
        </p:spPr>
        <p:txBody>
          <a:bodyPr/>
          <a:lstStyle/>
          <a:p>
            <a:pPr algn="l"/>
            <a:r>
              <a:rPr kumimoji="1" lang="ja-JP" altLang="en-US" sz="2800" dirty="0" smtClean="0"/>
              <a:t>○そもそも「開発」とはなにか。</a:t>
            </a:r>
            <a:endParaRPr kumimoji="1" lang="ja-JP" altLang="en-US" sz="2800" dirty="0"/>
          </a:p>
        </p:txBody>
      </p:sp>
      <p:sp>
        <p:nvSpPr>
          <p:cNvPr id="8" name="コンテンツ プレースホルダー 7"/>
          <p:cNvSpPr>
            <a:spLocks noGrp="1"/>
          </p:cNvSpPr>
          <p:nvPr>
            <p:ph idx="1"/>
          </p:nvPr>
        </p:nvSpPr>
        <p:spPr>
          <a:xfrm>
            <a:off x="225712" y="1209965"/>
            <a:ext cx="9417051" cy="2386884"/>
          </a:xfrm>
        </p:spPr>
        <p:txBody>
          <a:bodyPr/>
          <a:lstStyle/>
          <a:p>
            <a:pPr marL="0" indent="0">
              <a:buNone/>
            </a:pPr>
            <a:r>
              <a:rPr lang="ja-JP" altLang="en-US" sz="2400" dirty="0" smtClean="0"/>
              <a:t>・開発に関して耳にする語句</a:t>
            </a:r>
            <a:endParaRPr lang="en-US" altLang="ja-JP" sz="2400" dirty="0" smtClean="0"/>
          </a:p>
          <a:p>
            <a:pPr marL="0" indent="0">
              <a:buNone/>
            </a:pPr>
            <a:r>
              <a:rPr lang="ja-JP" altLang="en-US" sz="2400" dirty="0" smtClean="0"/>
              <a:t>　研究開発、資源開発、低開発、都市再開発</a:t>
            </a:r>
            <a:r>
              <a:rPr lang="en-US" altLang="ja-JP" sz="2400" dirty="0" smtClean="0"/>
              <a:t>……</a:t>
            </a:r>
          </a:p>
          <a:p>
            <a:pPr marL="0" indent="0">
              <a:buNone/>
            </a:pPr>
            <a:r>
              <a:rPr lang="ja-JP" altLang="en-US" sz="2400" dirty="0" smtClean="0"/>
              <a:t>・都市計画上の開発　</a:t>
            </a:r>
            <a:r>
              <a:rPr lang="ja-JP" altLang="en-US" sz="2400" dirty="0" smtClean="0">
                <a:solidFill>
                  <a:srgbClr val="FF0000"/>
                </a:solidFill>
              </a:rPr>
              <a:t>≓</a:t>
            </a:r>
            <a:r>
              <a:rPr lang="ja-JP" altLang="en-US" sz="2400" dirty="0" smtClean="0"/>
              <a:t>　</a:t>
            </a:r>
            <a:r>
              <a:rPr lang="ja-JP" altLang="en-US" sz="2400" dirty="0" smtClean="0">
                <a:solidFill>
                  <a:srgbClr val="FF0000"/>
                </a:solidFill>
              </a:rPr>
              <a:t>宅地造成</a:t>
            </a:r>
            <a:endParaRPr lang="en-US" altLang="ja-JP" sz="2400" dirty="0" smtClean="0">
              <a:solidFill>
                <a:srgbClr val="FF0000"/>
              </a:solidFill>
            </a:endParaRPr>
          </a:p>
          <a:p>
            <a:pPr marL="0" indent="0">
              <a:buNone/>
            </a:pPr>
            <a:r>
              <a:rPr lang="ja-JP" altLang="en-US" sz="2400" dirty="0" smtClean="0"/>
              <a:t>　</a:t>
            </a:r>
            <a:r>
              <a:rPr lang="ja-JP" altLang="en-US" sz="2400" u="sng" dirty="0" smtClean="0"/>
              <a:t>建築物を建てられる土地を整備すること。</a:t>
            </a:r>
            <a:endParaRPr lang="en-US" altLang="ja-JP" sz="2400" u="sng" dirty="0" smtClean="0"/>
          </a:p>
          <a:p>
            <a:pPr marL="0" indent="0">
              <a:buNone/>
            </a:pPr>
            <a:r>
              <a:rPr lang="ja-JP" altLang="en-US" sz="2400" dirty="0" smtClean="0"/>
              <a:t>　（</a:t>
            </a:r>
            <a:r>
              <a:rPr lang="en-US" altLang="ja-JP" sz="2400" dirty="0" smtClean="0"/>
              <a:t>※</a:t>
            </a:r>
            <a:r>
              <a:rPr lang="ja-JP" altLang="en-US" sz="2400" dirty="0" smtClean="0"/>
              <a:t>詳細な定義は後で説明します。）</a:t>
            </a:r>
            <a:endParaRPr lang="en-US" altLang="ja-JP" sz="2400" dirty="0" smtClean="0"/>
          </a:p>
          <a:p>
            <a:pPr marL="0" indent="0">
              <a:buNone/>
            </a:pPr>
            <a:endParaRPr lang="en-US" altLang="ja-JP" sz="2400" dirty="0"/>
          </a:p>
        </p:txBody>
      </p:sp>
      <p:pic>
        <p:nvPicPr>
          <p:cNvPr id="11" name="図 10" descr="画面の領域"/>
          <p:cNvPicPr>
            <a:picLocks noChangeAspect="1"/>
          </p:cNvPicPr>
          <p:nvPr/>
        </p:nvPicPr>
        <p:blipFill rotWithShape="1">
          <a:blip r:embed="rId3">
            <a:extLst>
              <a:ext uri="{28A0092B-C50C-407E-A947-70E740481C1C}">
                <a14:useLocalDpi xmlns:a14="http://schemas.microsoft.com/office/drawing/2010/main" val="0"/>
              </a:ext>
            </a:extLst>
          </a:blip>
          <a:srcRect r="30139"/>
          <a:stretch/>
        </p:blipFill>
        <p:spPr>
          <a:xfrm>
            <a:off x="64655" y="3393810"/>
            <a:ext cx="4599709" cy="3385681"/>
          </a:xfrm>
          <a:prstGeom prst="rect">
            <a:avLst/>
          </a:prstGeom>
        </p:spPr>
      </p:pic>
      <p:pic>
        <p:nvPicPr>
          <p:cNvPr id="12" name="図 11" descr="画面の領域"/>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5255490" y="3454400"/>
            <a:ext cx="4407549" cy="3325091"/>
          </a:xfrm>
          <a:prstGeom prst="rect">
            <a:avLst/>
          </a:prstGeom>
        </p:spPr>
      </p:pic>
      <p:pic>
        <p:nvPicPr>
          <p:cNvPr id="14" name="図 13" descr="画面の領域"/>
          <p:cNvPicPr>
            <a:picLocks noChangeAspect="1"/>
          </p:cNvPicPr>
          <p:nvPr/>
        </p:nvPicPr>
        <p:blipFill rotWithShape="1">
          <a:blip r:embed="rId6">
            <a:extLst>
              <a:ext uri="{28A0092B-C50C-407E-A947-70E740481C1C}">
                <a14:useLocalDpi xmlns:a14="http://schemas.microsoft.com/office/drawing/2010/main" val="0"/>
              </a:ext>
            </a:extLst>
          </a:blip>
          <a:srcRect t="32500"/>
          <a:stretch/>
        </p:blipFill>
        <p:spPr>
          <a:xfrm>
            <a:off x="5255490" y="4535055"/>
            <a:ext cx="4407549" cy="2244436"/>
          </a:xfrm>
          <a:prstGeom prst="rect">
            <a:avLst/>
          </a:prstGeom>
        </p:spPr>
      </p:pic>
      <p:sp>
        <p:nvSpPr>
          <p:cNvPr id="13" name="テキスト ボックス 12"/>
          <p:cNvSpPr txBox="1"/>
          <p:nvPr/>
        </p:nvSpPr>
        <p:spPr>
          <a:xfrm>
            <a:off x="205436" y="3511954"/>
            <a:ext cx="744106" cy="369332"/>
          </a:xfrm>
          <a:prstGeom prst="rect">
            <a:avLst/>
          </a:prstGeom>
          <a:solidFill>
            <a:srgbClr val="FFFFFF"/>
          </a:solidFill>
          <a:ln>
            <a:solidFill>
              <a:schemeClr val="tx1"/>
            </a:solidFill>
          </a:ln>
        </p:spPr>
        <p:txBody>
          <a:bodyPr wrap="square" rtlCol="0">
            <a:spAutoFit/>
          </a:bodyPr>
          <a:lstStyle/>
          <a:p>
            <a:r>
              <a:rPr kumimoji="1" lang="ja-JP" altLang="en-US" dirty="0" smtClean="0"/>
              <a:t>農地</a:t>
            </a:r>
            <a:endParaRPr kumimoji="1" lang="ja-JP" altLang="en-US" dirty="0"/>
          </a:p>
        </p:txBody>
      </p:sp>
      <p:sp>
        <p:nvSpPr>
          <p:cNvPr id="17" name="テキスト ボックス 16"/>
          <p:cNvSpPr txBox="1"/>
          <p:nvPr/>
        </p:nvSpPr>
        <p:spPr>
          <a:xfrm>
            <a:off x="5382741" y="3506622"/>
            <a:ext cx="744106" cy="369332"/>
          </a:xfrm>
          <a:prstGeom prst="rect">
            <a:avLst/>
          </a:prstGeom>
          <a:solidFill>
            <a:srgbClr val="FFFFFF"/>
          </a:solidFill>
          <a:ln>
            <a:solidFill>
              <a:schemeClr val="tx1"/>
            </a:solidFill>
          </a:ln>
        </p:spPr>
        <p:txBody>
          <a:bodyPr wrap="square" rtlCol="0">
            <a:spAutoFit/>
          </a:bodyPr>
          <a:lstStyle/>
          <a:p>
            <a:r>
              <a:rPr kumimoji="1" lang="ja-JP" altLang="en-US" dirty="0" smtClean="0"/>
              <a:t>宅地</a:t>
            </a:r>
            <a:endParaRPr kumimoji="1" lang="ja-JP" altLang="en-US" dirty="0"/>
          </a:p>
        </p:txBody>
      </p:sp>
      <p:sp>
        <p:nvSpPr>
          <p:cNvPr id="16" name="右矢印 15"/>
          <p:cNvSpPr/>
          <p:nvPr/>
        </p:nvSpPr>
        <p:spPr bwMode="auto">
          <a:xfrm>
            <a:off x="4396509" y="4612850"/>
            <a:ext cx="1083264" cy="81280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1465469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30909" y="2338754"/>
            <a:ext cx="4575552" cy="4123592"/>
          </a:xfrm>
        </p:spPr>
        <p:txBody>
          <a:bodyPr/>
          <a:lstStyle/>
          <a:p>
            <a:pPr marL="0" lvl="0" indent="0" eaLnBrk="1" hangingPunct="1">
              <a:spcBef>
                <a:spcPct val="0"/>
              </a:spcBef>
              <a:buNone/>
            </a:pPr>
            <a:r>
              <a:rPr lang="ja-JP" altLang="en-US" sz="1800" kern="1200" dirty="0" smtClean="0">
                <a:solidFill>
                  <a:srgbClr val="FF0000"/>
                </a:solidFill>
                <a:latin typeface="Arial" charset="0"/>
                <a:ea typeface="ＭＳ Ｐゴシック" charset="-128"/>
              </a:rPr>
              <a:t>・</a:t>
            </a:r>
            <a:r>
              <a:rPr lang="ja-JP" altLang="en-US" sz="1800" kern="1200" dirty="0">
                <a:solidFill>
                  <a:srgbClr val="FF0000"/>
                </a:solidFill>
                <a:latin typeface="Arial" charset="0"/>
                <a:ea typeface="ＭＳ Ｐゴシック" charset="-128"/>
              </a:rPr>
              <a:t>収用対象事業の施行による</a:t>
            </a:r>
            <a:r>
              <a:rPr lang="ja-JP" altLang="en-US" sz="1800" kern="1200" dirty="0" smtClean="0">
                <a:solidFill>
                  <a:srgbClr val="FF0000"/>
                </a:solidFill>
                <a:latin typeface="Arial" charset="0"/>
                <a:ea typeface="ＭＳ Ｐゴシック" charset="-128"/>
              </a:rPr>
              <a:t>移転</a:t>
            </a:r>
            <a:endParaRPr lang="en-US" altLang="ja-JP" sz="1800" kern="1200" dirty="0" smtClean="0">
              <a:solidFill>
                <a:srgbClr val="FF0000"/>
              </a:solidFill>
              <a:latin typeface="Arial" charset="0"/>
              <a:ea typeface="ＭＳ Ｐゴシック" charset="-128"/>
            </a:endParaRPr>
          </a:p>
          <a:p>
            <a:pPr marL="0" lvl="0" indent="0" eaLnBrk="1" hangingPunct="1">
              <a:spcBef>
                <a:spcPct val="0"/>
              </a:spcBef>
              <a:buNone/>
            </a:pPr>
            <a:r>
              <a:rPr lang="ja-JP" altLang="en-US" sz="1800" kern="1200" dirty="0" smtClean="0">
                <a:solidFill>
                  <a:srgbClr val="FF0000"/>
                </a:solidFill>
                <a:latin typeface="Arial" charset="0"/>
                <a:ea typeface="ＭＳ Ｐゴシック" charset="-128"/>
              </a:rPr>
              <a:t>（</a:t>
            </a:r>
            <a:r>
              <a:rPr lang="ja-JP" altLang="en-US" sz="1800" kern="1200" dirty="0">
                <a:solidFill>
                  <a:srgbClr val="FF0000"/>
                </a:solidFill>
                <a:latin typeface="Arial" charset="0"/>
                <a:ea typeface="ＭＳ Ｐゴシック" charset="-128"/>
              </a:rPr>
              <a:t>市街化区域から市街化調整区域への移転）</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社寺、仏閣、納骨堂</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既存事業に従事する者の住宅、寮等</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敷地の拡張</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有料老人ホーム</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既存集落内における自己用住宅</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大規模既存集落内における自己用住宅</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地域振興を図る市町村における技術先端型業種工場等</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指定沿道等における大規模流通業務施設</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介護老人保健施設</a:t>
            </a:r>
          </a:p>
          <a:p>
            <a:pPr marL="0" lvl="0" indent="0" eaLnBrk="1" hangingPunct="1">
              <a:spcBef>
                <a:spcPct val="0"/>
              </a:spcBef>
              <a:buNone/>
            </a:pPr>
            <a:r>
              <a:rPr lang="ja-JP" altLang="en-US" sz="1800" kern="1200" dirty="0" smtClean="0">
                <a:solidFill>
                  <a:srgbClr val="000000"/>
                </a:solidFill>
                <a:latin typeface="Arial" charset="0"/>
                <a:ea typeface="ＭＳ Ｐゴシック" charset="-128"/>
              </a:rPr>
              <a:t>・</a:t>
            </a:r>
            <a:r>
              <a:rPr lang="ja-JP" altLang="en-US" sz="1800" kern="1200" dirty="0">
                <a:solidFill>
                  <a:srgbClr val="000000"/>
                </a:solidFill>
                <a:latin typeface="Arial" charset="0"/>
                <a:ea typeface="ＭＳ Ｐゴシック" charset="-128"/>
              </a:rPr>
              <a:t>既存の権利を期限内に行使できなかった者に係る自己用</a:t>
            </a:r>
            <a:r>
              <a:rPr lang="ja-JP" altLang="en-US" sz="1800" kern="1200" dirty="0" smtClean="0">
                <a:solidFill>
                  <a:srgbClr val="000000"/>
                </a:solidFill>
                <a:latin typeface="Arial" charset="0"/>
                <a:ea typeface="ＭＳ Ｐゴシック" charset="-128"/>
              </a:rPr>
              <a:t>住宅</a:t>
            </a:r>
            <a:endParaRPr lang="ja-JP" altLang="en-US" sz="1800" kern="1200" dirty="0">
              <a:solidFill>
                <a:srgbClr val="000000"/>
              </a:solidFill>
              <a:latin typeface="Arial" charset="0"/>
              <a:ea typeface="ＭＳ Ｐゴシック" charset="-128"/>
            </a:endParaRPr>
          </a:p>
        </p:txBody>
      </p:sp>
      <p:sp>
        <p:nvSpPr>
          <p:cNvPr id="4" name="スライド番号プレースホルダー 3"/>
          <p:cNvSpPr>
            <a:spLocks noGrp="1"/>
          </p:cNvSpPr>
          <p:nvPr>
            <p:ph type="sldNum" sz="quarter" idx="12"/>
          </p:nvPr>
        </p:nvSpPr>
        <p:spPr>
          <a:xfrm>
            <a:off x="7842250" y="6491654"/>
            <a:ext cx="2063750" cy="457200"/>
          </a:xfrm>
        </p:spPr>
        <p:txBody>
          <a:bodyPr/>
          <a:lstStyle/>
          <a:p>
            <a:pPr>
              <a:defRPr/>
            </a:pPr>
            <a:fld id="{A42DA339-1779-4C14-BCC0-545A1510770A}" type="slidenum">
              <a:rPr lang="en-US" altLang="ja-JP" smtClean="0">
                <a:solidFill>
                  <a:srgbClr val="000000"/>
                </a:solidFill>
              </a:rPr>
              <a:pPr>
                <a:defRPr/>
              </a:pPr>
              <a:t>39</a:t>
            </a:fld>
            <a:endParaRPr lang="en-US" altLang="ja-JP">
              <a:solidFill>
                <a:srgbClr val="000000"/>
              </a:solidFill>
            </a:endParaRPr>
          </a:p>
        </p:txBody>
      </p:sp>
      <p:sp>
        <p:nvSpPr>
          <p:cNvPr id="5" name="テキスト ボックス 4"/>
          <p:cNvSpPr txBox="1"/>
          <p:nvPr/>
        </p:nvSpPr>
        <p:spPr>
          <a:xfrm>
            <a:off x="109033" y="47994"/>
            <a:ext cx="9687933" cy="56160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a:t>
            </a:r>
          </a:p>
        </p:txBody>
      </p:sp>
      <p:sp>
        <p:nvSpPr>
          <p:cNvPr id="7" name="タイトル 1"/>
          <p:cNvSpPr>
            <a:spLocks noGrp="1"/>
          </p:cNvSpPr>
          <p:nvPr>
            <p:ph type="title"/>
          </p:nvPr>
        </p:nvSpPr>
        <p:spPr>
          <a:xfrm>
            <a:off x="672612" y="550311"/>
            <a:ext cx="8420100" cy="841131"/>
          </a:xfrm>
        </p:spPr>
        <p:txBody>
          <a:bodyPr/>
          <a:lstStyle/>
          <a:p>
            <a:r>
              <a:rPr lang="ja-JP" altLang="en-US" dirty="0" smtClean="0"/>
              <a:t>立地基準（法第</a:t>
            </a:r>
            <a:r>
              <a:rPr lang="en-US" altLang="ja-JP" dirty="0" smtClean="0"/>
              <a:t>34</a:t>
            </a:r>
            <a:r>
              <a:rPr lang="ja-JP" altLang="en-US" dirty="0" smtClean="0"/>
              <a:t>条）</a:t>
            </a:r>
            <a:endParaRPr kumimoji="1" lang="ja-JP" altLang="en-US" dirty="0"/>
          </a:p>
        </p:txBody>
      </p:sp>
      <p:sp>
        <p:nvSpPr>
          <p:cNvPr id="9" name="正方形/長方形 8"/>
          <p:cNvSpPr/>
          <p:nvPr/>
        </p:nvSpPr>
        <p:spPr>
          <a:xfrm>
            <a:off x="430824" y="1295206"/>
            <a:ext cx="9231922" cy="923330"/>
          </a:xfrm>
          <a:prstGeom prst="rect">
            <a:avLst/>
          </a:prstGeom>
          <a:ln w="28575">
            <a:solidFill>
              <a:schemeClr val="accent1">
                <a:lumMod val="60000"/>
                <a:lumOff val="40000"/>
              </a:schemeClr>
            </a:solidFill>
          </a:ln>
        </p:spPr>
        <p:txBody>
          <a:bodyPr wrap="square">
            <a:spAutoFit/>
          </a:bodyPr>
          <a:lstStyle/>
          <a:p>
            <a:pPr lvl="0"/>
            <a:r>
              <a:rPr lang="ja-JP" altLang="en-US" dirty="0">
                <a:solidFill>
                  <a:srgbClr val="FF0000"/>
                </a:solidFill>
              </a:rPr>
              <a:t>⑭　知事があらかじめ開発審査会の議を経た開発行為</a:t>
            </a:r>
          </a:p>
          <a:p>
            <a:pPr lvl="0"/>
            <a:r>
              <a:rPr lang="ja-JP" altLang="en-US" dirty="0">
                <a:solidFill>
                  <a:srgbClr val="000000"/>
                </a:solidFill>
              </a:rPr>
              <a:t>      </a:t>
            </a:r>
            <a:r>
              <a:rPr lang="ja-JP" altLang="en-US" dirty="0" smtClean="0">
                <a:solidFill>
                  <a:srgbClr val="000000"/>
                </a:solidFill>
              </a:rPr>
              <a:t> </a:t>
            </a:r>
            <a:r>
              <a:rPr lang="ja-JP" altLang="en-US" dirty="0">
                <a:solidFill>
                  <a:srgbClr val="000000"/>
                </a:solidFill>
              </a:rPr>
              <a:t>市街化促進の恐れがなく、かつ、市街化区域において行うことが困難又は不適当と</a:t>
            </a:r>
            <a:r>
              <a:rPr lang="ja-JP" altLang="en-US" dirty="0" smtClean="0">
                <a:solidFill>
                  <a:srgbClr val="000000"/>
                </a:solidFill>
              </a:rPr>
              <a:t>認め</a:t>
            </a:r>
            <a:endParaRPr lang="en-US" altLang="ja-JP" dirty="0" smtClean="0">
              <a:solidFill>
                <a:srgbClr val="000000"/>
              </a:solidFill>
            </a:endParaRPr>
          </a:p>
          <a:p>
            <a:pPr lvl="0"/>
            <a:r>
              <a:rPr lang="ja-JP" altLang="en-US" dirty="0" smtClean="0">
                <a:solidFill>
                  <a:srgbClr val="000000"/>
                </a:solidFill>
              </a:rPr>
              <a:t>　　</a:t>
            </a:r>
            <a:r>
              <a:rPr lang="ja-JP" altLang="en-US" dirty="0" err="1" smtClean="0">
                <a:solidFill>
                  <a:srgbClr val="000000"/>
                </a:solidFill>
              </a:rPr>
              <a:t>る</a:t>
            </a:r>
            <a:r>
              <a:rPr lang="ja-JP" altLang="en-US" dirty="0" smtClean="0">
                <a:solidFill>
                  <a:srgbClr val="000000"/>
                </a:solidFill>
              </a:rPr>
              <a:t>開発行為</a:t>
            </a:r>
            <a:endParaRPr lang="ja-JP" altLang="en-US" dirty="0">
              <a:solidFill>
                <a:srgbClr val="000000"/>
              </a:solidFill>
            </a:endParaRPr>
          </a:p>
        </p:txBody>
      </p:sp>
      <p:sp>
        <p:nvSpPr>
          <p:cNvPr id="10" name="コンテンツ プレースホルダー 2"/>
          <p:cNvSpPr txBox="1">
            <a:spLocks/>
          </p:cNvSpPr>
          <p:nvPr/>
        </p:nvSpPr>
        <p:spPr bwMode="auto">
          <a:xfrm>
            <a:off x="4882662" y="2338754"/>
            <a:ext cx="4356589" cy="41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・農家住宅から一般専用住宅への用途変更</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・農家民宿</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・災害危険区域等に存する建築物の移転</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・公共公益施設（社会福祉施設、医療施設、学校）</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・東日本大震災等激甚災害における被災建築物の移転</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・既存建築物の用途変更</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・農産物直売所</a:t>
            </a:r>
          </a:p>
          <a:p>
            <a:pPr marL="0" indent="0" eaLnBrk="1" hangingPunct="1">
              <a:spcBef>
                <a:spcPct val="0"/>
              </a:spcBef>
              <a:buFontTx/>
              <a:buNone/>
            </a:pPr>
            <a:r>
              <a:rPr lang="ja-JP" altLang="en-US" sz="1800" kern="1200" dirty="0" smtClean="0">
                <a:solidFill>
                  <a:srgbClr val="000000"/>
                </a:solidFill>
                <a:latin typeface="Arial" charset="0"/>
                <a:ea typeface="ＭＳ Ｐゴシック" charset="-128"/>
              </a:rPr>
              <a:t>・太陽光発電設備又は風力発電機の付属施設</a:t>
            </a:r>
          </a:p>
          <a:p>
            <a:endParaRPr lang="ja-JP" altLang="en-US" kern="0" dirty="0" smtClean="0">
              <a:solidFill>
                <a:srgbClr val="000000"/>
              </a:solidFill>
            </a:endParaRPr>
          </a:p>
          <a:p>
            <a:endParaRPr lang="ja-JP" altLang="en-US" kern="0" dirty="0"/>
          </a:p>
        </p:txBody>
      </p:sp>
    </p:spTree>
    <p:extLst>
      <p:ext uri="{BB962C8B-B14F-4D97-AF65-F5344CB8AC3E}">
        <p14:creationId xmlns:p14="http://schemas.microsoft.com/office/powerpoint/2010/main" val="2593630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Grp="1" noChangeArrowheads="1"/>
          </p:cNvSpPr>
          <p:nvPr>
            <p:ph type="title"/>
          </p:nvPr>
        </p:nvSpPr>
        <p:spPr>
          <a:xfrm>
            <a:off x="688242" y="821597"/>
            <a:ext cx="8305800" cy="875318"/>
          </a:xfrm>
        </p:spPr>
        <p:txBody>
          <a:bodyPr/>
          <a:lstStyle/>
          <a:p>
            <a:pPr algn="ctr" eaLnBrk="1" hangingPunct="1"/>
            <a:r>
              <a:rPr lang="ja-JP" altLang="en-US" sz="3600" dirty="0" smtClean="0"/>
              <a:t>収用対象事業に係る基準</a:t>
            </a:r>
            <a:r>
              <a:rPr lang="ja-JP" altLang="en-US" sz="2800" dirty="0" smtClean="0"/>
              <a:t>（福島県）</a:t>
            </a:r>
            <a:r>
              <a:rPr lang="en-US" altLang="ja-JP" sz="2800" dirty="0" smtClean="0"/>
              <a:t/>
            </a:r>
            <a:br>
              <a:rPr lang="en-US" altLang="ja-JP" sz="2800" dirty="0" smtClean="0"/>
            </a:br>
            <a:r>
              <a:rPr lang="ja-JP" altLang="en-US" sz="2800" dirty="0" smtClean="0"/>
              <a:t>（市街化調整区域から市街化調整区域への移転）</a:t>
            </a:r>
          </a:p>
        </p:txBody>
      </p:sp>
      <p:sp>
        <p:nvSpPr>
          <p:cNvPr id="10" name="コンテンツ プレースホルダー 9"/>
          <p:cNvSpPr>
            <a:spLocks noGrp="1"/>
          </p:cNvSpPr>
          <p:nvPr>
            <p:ph idx="1"/>
          </p:nvPr>
        </p:nvSpPr>
        <p:spPr>
          <a:xfrm>
            <a:off x="742950" y="1893980"/>
            <a:ext cx="8420100" cy="3691180"/>
          </a:xfrm>
        </p:spPr>
        <p:txBody>
          <a:bodyPr/>
          <a:lstStyle/>
          <a:p>
            <a:pPr marL="457200" indent="-457200">
              <a:buFont typeface="+mj-lt"/>
              <a:buAutoNum type="arabicPeriod"/>
            </a:pPr>
            <a:r>
              <a:rPr lang="ja-JP" altLang="en-US" sz="2000" dirty="0" smtClean="0"/>
              <a:t>当該</a:t>
            </a:r>
            <a:r>
              <a:rPr lang="ja-JP" altLang="en-US" sz="2000" dirty="0"/>
              <a:t>収用対象事業の施行が確実であること。</a:t>
            </a:r>
          </a:p>
          <a:p>
            <a:pPr marL="457200" indent="-457200">
              <a:buFont typeface="+mj-lt"/>
              <a:buAutoNum type="arabicPeriod"/>
            </a:pPr>
            <a:r>
              <a:rPr lang="ja-JP" altLang="en-US" sz="2000" dirty="0" smtClean="0"/>
              <a:t>移転</a:t>
            </a:r>
            <a:r>
              <a:rPr lang="ja-JP" altLang="en-US" sz="2000" dirty="0"/>
              <a:t>対象となる建築物が不適法な建築物でないこと。</a:t>
            </a:r>
          </a:p>
          <a:p>
            <a:pPr marL="457200" indent="-457200">
              <a:buFont typeface="+mj-lt"/>
              <a:buAutoNum type="arabicPeriod"/>
            </a:pPr>
            <a:r>
              <a:rPr lang="ja-JP" altLang="en-US" sz="2000" dirty="0" smtClean="0"/>
              <a:t>建築物</a:t>
            </a:r>
            <a:r>
              <a:rPr lang="ja-JP" altLang="en-US" sz="2000" dirty="0"/>
              <a:t>の全部又は一部を除却又は移転せねばならないこと</a:t>
            </a:r>
            <a:r>
              <a:rPr lang="ja-JP" altLang="en-US" sz="2000" dirty="0" smtClean="0"/>
              <a:t>。</a:t>
            </a:r>
            <a:endParaRPr lang="en-US" altLang="ja-JP" sz="2000" dirty="0" smtClean="0"/>
          </a:p>
          <a:p>
            <a:pPr marL="457200" indent="-457200">
              <a:buFont typeface="+mj-lt"/>
              <a:buAutoNum type="arabicPeriod"/>
            </a:pPr>
            <a:r>
              <a:rPr lang="ja-JP" altLang="en-US" sz="2000" dirty="0" smtClean="0"/>
              <a:t>移転先は、同一の都市計画区域内であること。</a:t>
            </a:r>
            <a:endParaRPr lang="ja-JP" altLang="en-US" sz="2000" dirty="0"/>
          </a:p>
          <a:p>
            <a:pPr marL="457200" indent="-457200">
              <a:buFont typeface="+mj-lt"/>
              <a:buAutoNum type="arabicPeriod"/>
            </a:pPr>
            <a:r>
              <a:rPr lang="ja-JP" altLang="en-US" sz="2000" dirty="0" smtClean="0"/>
              <a:t>地域</a:t>
            </a:r>
            <a:r>
              <a:rPr lang="ja-JP" altLang="en-US" sz="2000" dirty="0"/>
              <a:t>の土地利用と調和のとれた開発であり、予定建築物についても周辺の</a:t>
            </a:r>
            <a:r>
              <a:rPr lang="ja-JP" altLang="en-US" sz="2000" dirty="0" smtClean="0"/>
              <a:t>環境</a:t>
            </a:r>
            <a:r>
              <a:rPr lang="ja-JP" altLang="en-US" sz="2000" dirty="0"/>
              <a:t>と調和のとれたものであること。</a:t>
            </a:r>
          </a:p>
          <a:p>
            <a:pPr marL="457200" indent="-457200">
              <a:buFont typeface="+mj-lt"/>
              <a:buAutoNum type="arabicPeriod"/>
            </a:pPr>
            <a:r>
              <a:rPr lang="ja-JP" altLang="en-US" sz="2000" dirty="0" smtClean="0"/>
              <a:t>敷地</a:t>
            </a:r>
            <a:r>
              <a:rPr lang="ja-JP" altLang="en-US" sz="2000" dirty="0"/>
              <a:t>及び予定建築物の床面積が原則として従前とほぼ同程度の規模である</a:t>
            </a:r>
            <a:r>
              <a:rPr lang="ja-JP" altLang="en-US" sz="2000" dirty="0" smtClean="0"/>
              <a:t>こと</a:t>
            </a:r>
            <a:r>
              <a:rPr lang="ja-JP" altLang="en-US" sz="2000" dirty="0"/>
              <a:t>。ただし、やむを得ない理由がある場合には</a:t>
            </a:r>
            <a:r>
              <a:rPr lang="ja-JP" altLang="en-US" sz="2000" dirty="0" smtClean="0"/>
              <a:t>、別表</a:t>
            </a:r>
            <a:r>
              <a:rPr lang="ja-JP" altLang="en-US" sz="2000" dirty="0"/>
              <a:t>の規模以内である</a:t>
            </a:r>
            <a:r>
              <a:rPr lang="ja-JP" altLang="en-US" sz="2000" dirty="0" smtClean="0"/>
              <a:t>こと</a:t>
            </a:r>
            <a:endParaRPr lang="en-US" altLang="ja-JP" sz="2000" dirty="0" smtClean="0"/>
          </a:p>
          <a:p>
            <a:pPr marL="457200" indent="-457200">
              <a:buFont typeface="+mj-lt"/>
              <a:buAutoNum type="arabicPeriod"/>
            </a:pPr>
            <a:r>
              <a:rPr lang="ja-JP" altLang="en-US" sz="2000" dirty="0"/>
              <a:t>当該建築物の用途が同一であり、構造が著しく異ならないこと。</a:t>
            </a:r>
            <a:endParaRPr kumimoji="1" lang="ja-JP" altLang="en-US" sz="2000" dirty="0"/>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４．開発許可の基準（収用対象事業）</a:t>
            </a:r>
            <a:endParaRPr lang="ja-JP" altLang="en-US" sz="3000" dirty="0">
              <a:solidFill>
                <a:srgbClr val="00664D"/>
              </a:solidFill>
              <a:latin typeface="HGS創英角ｺﾞｼｯｸUB" pitchFamily="50" charset="-128"/>
              <a:ea typeface="HGS創英角ｺﾞｼｯｸUB" pitchFamily="50" charset="-128"/>
            </a:endParaRP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40</a:t>
            </a:fld>
            <a:endParaRPr lang="en-US" altLang="ja-JP" sz="1400" dirty="0" smtClean="0">
              <a:solidFill>
                <a:prstClr val="black"/>
              </a:solidFill>
            </a:endParaRPr>
          </a:p>
        </p:txBody>
      </p:sp>
      <p:sp>
        <p:nvSpPr>
          <p:cNvPr id="20" name="Rectangle 4"/>
          <p:cNvSpPr txBox="1">
            <a:spLocks noChangeArrowheads="1"/>
          </p:cNvSpPr>
          <p:nvPr/>
        </p:nvSpPr>
        <p:spPr bwMode="auto">
          <a:xfrm>
            <a:off x="841490" y="5800496"/>
            <a:ext cx="8262576" cy="57766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r>
              <a:rPr lang="ja-JP" altLang="en-US" sz="2400" kern="0" dirty="0" smtClean="0"/>
              <a:t>郡山市といわき市は</a:t>
            </a:r>
            <a:r>
              <a:rPr lang="ja-JP" altLang="en-US" sz="2400" kern="0" dirty="0" smtClean="0">
                <a:solidFill>
                  <a:srgbClr val="FF0000"/>
                </a:solidFill>
              </a:rPr>
              <a:t>開発審査会の議</a:t>
            </a:r>
            <a:r>
              <a:rPr lang="ja-JP" altLang="en-US" sz="2400" kern="0" dirty="0" smtClean="0"/>
              <a:t>を経ることが必要</a:t>
            </a:r>
            <a:endParaRPr lang="en-US" altLang="ja-JP" sz="2400" kern="0" dirty="0" smtClean="0"/>
          </a:p>
        </p:txBody>
      </p:sp>
    </p:spTree>
    <p:extLst>
      <p:ext uri="{BB962C8B-B14F-4D97-AF65-F5344CB8AC3E}">
        <p14:creationId xmlns:p14="http://schemas.microsoft.com/office/powerpoint/2010/main" val="41774828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Grp="1" noChangeArrowheads="1"/>
          </p:cNvSpPr>
          <p:nvPr>
            <p:ph type="title"/>
          </p:nvPr>
        </p:nvSpPr>
        <p:spPr>
          <a:xfrm>
            <a:off x="688242" y="821597"/>
            <a:ext cx="8305800" cy="831357"/>
          </a:xfrm>
        </p:spPr>
        <p:txBody>
          <a:bodyPr/>
          <a:lstStyle/>
          <a:p>
            <a:pPr algn="ctr" eaLnBrk="1" hangingPunct="1"/>
            <a:r>
              <a:rPr lang="ja-JP" altLang="en-US" sz="3600" dirty="0" smtClean="0"/>
              <a:t>収用対象事業に係る基準</a:t>
            </a:r>
            <a:r>
              <a:rPr lang="ja-JP" altLang="en-US" sz="2800" dirty="0" smtClean="0"/>
              <a:t>（福島県）</a:t>
            </a:r>
            <a:r>
              <a:rPr lang="en-US" altLang="ja-JP" sz="2800" dirty="0" smtClean="0"/>
              <a:t/>
            </a:r>
            <a:br>
              <a:rPr lang="en-US" altLang="ja-JP" sz="2800" dirty="0" smtClean="0"/>
            </a:br>
            <a:r>
              <a:rPr lang="ja-JP" altLang="en-US" sz="2800" dirty="0" smtClean="0"/>
              <a:t>（市街化調整区域から市街化調整区域への移転）</a:t>
            </a:r>
          </a:p>
        </p:txBody>
      </p:sp>
      <p:sp>
        <p:nvSpPr>
          <p:cNvPr id="10" name="コンテンツ プレースホルダー 9"/>
          <p:cNvSpPr>
            <a:spLocks noGrp="1"/>
          </p:cNvSpPr>
          <p:nvPr>
            <p:ph idx="1"/>
          </p:nvPr>
        </p:nvSpPr>
        <p:spPr>
          <a:xfrm>
            <a:off x="918797" y="1894867"/>
            <a:ext cx="8420100" cy="4455899"/>
          </a:xfrm>
        </p:spPr>
        <p:txBody>
          <a:bodyPr/>
          <a:lstStyle/>
          <a:p>
            <a:pPr marL="0" indent="0">
              <a:buNone/>
            </a:pPr>
            <a:r>
              <a:rPr kumimoji="1" lang="ja-JP" altLang="en-US" sz="2000" dirty="0" smtClean="0"/>
              <a:t>（別表）</a:t>
            </a:r>
            <a:endParaRPr kumimoji="1" lang="ja-JP" altLang="en-US" sz="2000" dirty="0"/>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４．開発許可の基準（収用対象事業）</a:t>
            </a:r>
            <a:endParaRPr lang="ja-JP" altLang="en-US" sz="3000" dirty="0">
              <a:solidFill>
                <a:srgbClr val="00664D"/>
              </a:solidFill>
              <a:latin typeface="HGS創英角ｺﾞｼｯｸUB" pitchFamily="50" charset="-128"/>
              <a:ea typeface="HGS創英角ｺﾞｼｯｸUB" pitchFamily="50" charset="-128"/>
            </a:endParaRP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41</a:t>
            </a:fld>
            <a:endParaRPr lang="en-US" altLang="ja-JP" sz="1400" dirty="0" smtClean="0">
              <a:solidFill>
                <a:prstClr val="black"/>
              </a:solidFill>
            </a:endParaRPr>
          </a:p>
        </p:txBody>
      </p:sp>
      <p:pic>
        <p:nvPicPr>
          <p:cNvPr id="2" name="図 1"/>
          <p:cNvPicPr>
            <a:picLocks noChangeAspect="1"/>
          </p:cNvPicPr>
          <p:nvPr/>
        </p:nvPicPr>
        <p:blipFill>
          <a:blip r:embed="rId3"/>
          <a:stretch>
            <a:fillRect/>
          </a:stretch>
        </p:blipFill>
        <p:spPr>
          <a:xfrm>
            <a:off x="1151792" y="2277208"/>
            <a:ext cx="8011258" cy="3971191"/>
          </a:xfrm>
          <a:prstGeom prst="rect">
            <a:avLst/>
          </a:prstGeom>
        </p:spPr>
      </p:pic>
    </p:spTree>
    <p:extLst>
      <p:ext uri="{BB962C8B-B14F-4D97-AF65-F5344CB8AC3E}">
        <p14:creationId xmlns:p14="http://schemas.microsoft.com/office/powerpoint/2010/main" val="2149599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Grp="1" noChangeArrowheads="1"/>
          </p:cNvSpPr>
          <p:nvPr>
            <p:ph type="title"/>
          </p:nvPr>
        </p:nvSpPr>
        <p:spPr>
          <a:xfrm>
            <a:off x="688242" y="821597"/>
            <a:ext cx="8305800" cy="1182316"/>
          </a:xfrm>
        </p:spPr>
        <p:txBody>
          <a:bodyPr/>
          <a:lstStyle/>
          <a:p>
            <a:pPr algn="ctr" eaLnBrk="1" hangingPunct="1"/>
            <a:r>
              <a:rPr lang="ja-JP" altLang="en-US" sz="3600" dirty="0" smtClean="0"/>
              <a:t>収用対象事業に係る基準</a:t>
            </a:r>
            <a:r>
              <a:rPr lang="ja-JP" altLang="en-US" sz="2800" dirty="0" smtClean="0"/>
              <a:t>（福島県）</a:t>
            </a:r>
            <a:r>
              <a:rPr lang="en-US" altLang="ja-JP" sz="2800" dirty="0" smtClean="0"/>
              <a:t/>
            </a:r>
            <a:br>
              <a:rPr lang="en-US" altLang="ja-JP" sz="2800" dirty="0" smtClean="0"/>
            </a:br>
            <a:r>
              <a:rPr lang="ja-JP" altLang="en-US" sz="2800" dirty="0" smtClean="0"/>
              <a:t>（市街化区域から市街化調整区域への移転）</a:t>
            </a:r>
          </a:p>
        </p:txBody>
      </p:sp>
      <p:sp>
        <p:nvSpPr>
          <p:cNvPr id="10" name="コンテンツ プレースホルダー 9"/>
          <p:cNvSpPr>
            <a:spLocks noGrp="1"/>
          </p:cNvSpPr>
          <p:nvPr>
            <p:ph idx="1"/>
          </p:nvPr>
        </p:nvSpPr>
        <p:spPr>
          <a:xfrm>
            <a:off x="1086578" y="2040790"/>
            <a:ext cx="7772400" cy="3803406"/>
          </a:xfrm>
        </p:spPr>
        <p:txBody>
          <a:bodyPr/>
          <a:lstStyle/>
          <a:p>
            <a:pPr marL="0" indent="0">
              <a:buNone/>
            </a:pPr>
            <a:r>
              <a:rPr kumimoji="1" lang="ja-JP" altLang="en-US" sz="2000" dirty="0" smtClean="0"/>
              <a:t>　市街化調整区域から市街化調整区域への移転の基準に次の基準が加わる。</a:t>
            </a:r>
            <a:endParaRPr kumimoji="1" lang="en-US" altLang="ja-JP" sz="2000" dirty="0" smtClean="0"/>
          </a:p>
          <a:p>
            <a:pPr marL="0" indent="0">
              <a:buNone/>
            </a:pPr>
            <a:r>
              <a:rPr lang="ja-JP" altLang="en-US" sz="2000" dirty="0" smtClean="0"/>
              <a:t>　□　市街化</a:t>
            </a:r>
            <a:r>
              <a:rPr lang="ja-JP" altLang="en-US" sz="2000" dirty="0"/>
              <a:t>区域内に代替建築物を建築することが可能な土地を</a:t>
            </a:r>
            <a:r>
              <a:rPr lang="ja-JP" altLang="en-US" sz="2000" dirty="0" smtClean="0"/>
              <a:t>保有</a:t>
            </a:r>
            <a:endParaRPr lang="en-US" altLang="ja-JP" sz="2000" dirty="0" smtClean="0"/>
          </a:p>
          <a:p>
            <a:pPr marL="0" indent="0">
              <a:buNone/>
            </a:pPr>
            <a:r>
              <a:rPr lang="ja-JP" altLang="en-US" sz="2000" dirty="0" smtClean="0"/>
              <a:t>　　　して</a:t>
            </a:r>
            <a:r>
              <a:rPr lang="ja-JP" altLang="en-US" sz="2000" dirty="0"/>
              <a:t>おらず</a:t>
            </a:r>
            <a:r>
              <a:rPr lang="ja-JP" altLang="en-US" sz="2000" dirty="0" smtClean="0"/>
              <a:t>、かつ</a:t>
            </a:r>
            <a:r>
              <a:rPr lang="ja-JP" altLang="en-US" sz="2000" dirty="0"/>
              <a:t>、次のいずれかに該当すること。</a:t>
            </a:r>
          </a:p>
          <a:p>
            <a:pPr marL="457200" indent="-457200">
              <a:buFont typeface="+mj-ea"/>
              <a:buAutoNum type="circleNumDbPlain"/>
            </a:pPr>
            <a:r>
              <a:rPr lang="en-US" altLang="ja-JP" sz="2000" dirty="0" smtClean="0"/>
              <a:t> </a:t>
            </a:r>
            <a:r>
              <a:rPr lang="ja-JP" altLang="en-US" sz="2000" dirty="0"/>
              <a:t>密集市街地等により市街化区域内に適地を確保することが困難である</a:t>
            </a:r>
            <a:r>
              <a:rPr lang="ja-JP" altLang="en-US" sz="2000" dirty="0" smtClean="0"/>
              <a:t>場合</a:t>
            </a:r>
            <a:endParaRPr lang="en-US" altLang="ja-JP" sz="2000" dirty="0" smtClean="0"/>
          </a:p>
          <a:p>
            <a:pPr marL="457200" indent="-457200">
              <a:buFont typeface="+mj-ea"/>
              <a:buAutoNum type="circleNumDbPlain"/>
            </a:pPr>
            <a:r>
              <a:rPr lang="en-US" altLang="ja-JP" sz="2000" dirty="0" smtClean="0"/>
              <a:t> </a:t>
            </a:r>
            <a:r>
              <a:rPr lang="ja-JP" altLang="en-US" sz="2000" dirty="0"/>
              <a:t>申請者において、従前から適切な土地を保有しており、移転先をあえて市 </a:t>
            </a:r>
            <a:r>
              <a:rPr lang="ja-JP" altLang="en-US" sz="2000" dirty="0" smtClean="0"/>
              <a:t> </a:t>
            </a:r>
            <a:r>
              <a:rPr lang="ja-JP" altLang="en-US" sz="2000" dirty="0"/>
              <a:t>街化区域に求めさせる合理的事情に乏しい場合</a:t>
            </a:r>
          </a:p>
          <a:p>
            <a:pPr marL="457200" indent="-457200">
              <a:buFont typeface="+mj-ea"/>
              <a:buAutoNum type="circleNumDbPlain"/>
            </a:pPr>
            <a:r>
              <a:rPr lang="en-US" altLang="ja-JP" sz="2000" dirty="0" smtClean="0"/>
              <a:t> </a:t>
            </a:r>
            <a:r>
              <a:rPr lang="ja-JP" altLang="en-US" sz="2000" dirty="0"/>
              <a:t>起業者において代替地としてあっせんした、起業者、土地取得者及び</a:t>
            </a:r>
            <a:r>
              <a:rPr lang="ja-JP" altLang="en-US" sz="2000" dirty="0" smtClean="0"/>
              <a:t>土地 </a:t>
            </a:r>
            <a:r>
              <a:rPr lang="ja-JP" altLang="en-US" sz="2000" dirty="0"/>
              <a:t>譲渡者間での三者契約により土地を取得する場合</a:t>
            </a:r>
          </a:p>
          <a:p>
            <a:pPr marL="0" indent="0">
              <a:buNone/>
            </a:pPr>
            <a:endParaRPr kumimoji="1" lang="en-US" altLang="ja-JP" sz="2000" dirty="0" smtClean="0"/>
          </a:p>
          <a:p>
            <a:pPr marL="0" indent="0">
              <a:buNone/>
            </a:pPr>
            <a:endParaRPr kumimoji="1" lang="ja-JP" altLang="en-US" sz="2000" dirty="0"/>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４．開発許可の基準（収用対象事業）</a:t>
            </a:r>
            <a:endParaRPr lang="ja-JP" altLang="en-US" sz="3000" dirty="0">
              <a:solidFill>
                <a:srgbClr val="00664D"/>
              </a:solidFill>
              <a:latin typeface="HGS創英角ｺﾞｼｯｸUB" pitchFamily="50" charset="-128"/>
              <a:ea typeface="HGS創英角ｺﾞｼｯｸUB" pitchFamily="50" charset="-128"/>
            </a:endParaRP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42</a:t>
            </a:fld>
            <a:endParaRPr lang="en-US" altLang="ja-JP" sz="1400" dirty="0" smtClean="0">
              <a:solidFill>
                <a:prstClr val="black"/>
              </a:solidFill>
            </a:endParaRPr>
          </a:p>
        </p:txBody>
      </p:sp>
      <p:sp>
        <p:nvSpPr>
          <p:cNvPr id="7" name="Rectangle 4"/>
          <p:cNvSpPr txBox="1">
            <a:spLocks noChangeArrowheads="1"/>
          </p:cNvSpPr>
          <p:nvPr/>
        </p:nvSpPr>
        <p:spPr bwMode="auto">
          <a:xfrm>
            <a:off x="819878" y="5699425"/>
            <a:ext cx="8305800" cy="6532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r>
              <a:rPr lang="ja-JP" altLang="en-US" sz="2400" kern="0" dirty="0" smtClean="0">
                <a:solidFill>
                  <a:schemeClr val="tx1"/>
                </a:solidFill>
              </a:rPr>
              <a:t>全ての許可権者において</a:t>
            </a:r>
            <a:r>
              <a:rPr lang="ja-JP" altLang="en-US" sz="2400" kern="0" dirty="0" smtClean="0">
                <a:solidFill>
                  <a:srgbClr val="FF0000"/>
                </a:solidFill>
              </a:rPr>
              <a:t>開発審査会の議を経る</a:t>
            </a:r>
            <a:r>
              <a:rPr lang="ja-JP" altLang="en-US" sz="2400" kern="0" dirty="0" smtClean="0"/>
              <a:t>ことが必要</a:t>
            </a:r>
          </a:p>
        </p:txBody>
      </p:sp>
    </p:spTree>
    <p:extLst>
      <p:ext uri="{BB962C8B-B14F-4D97-AF65-F5344CB8AC3E}">
        <p14:creationId xmlns:p14="http://schemas.microsoft.com/office/powerpoint/2010/main" val="1705454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５</a:t>
            </a:r>
            <a:r>
              <a:rPr lang="en-US" altLang="ja-JP" sz="3000" dirty="0" smtClean="0">
                <a:solidFill>
                  <a:srgbClr val="00664D"/>
                </a:solidFill>
                <a:latin typeface="HGS創英角ｺﾞｼｯｸUB" pitchFamily="50" charset="-128"/>
                <a:ea typeface="HGS創英角ｺﾞｼｯｸUB" pitchFamily="50" charset="-128"/>
              </a:rPr>
              <a:t>.</a:t>
            </a:r>
            <a:r>
              <a:rPr lang="ja-JP" altLang="en-US" sz="3000" dirty="0" smtClean="0">
                <a:solidFill>
                  <a:srgbClr val="00664D"/>
                </a:solidFill>
                <a:latin typeface="HGS創英角ｺﾞｼｯｸUB" pitchFamily="50" charset="-128"/>
                <a:ea typeface="HGS創英角ｺﾞｼｯｸUB" pitchFamily="50" charset="-128"/>
              </a:rPr>
              <a:t>建築等の許可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43</a:t>
            </a:fld>
            <a:endParaRPr lang="en-US" altLang="ja-JP" sz="1400" dirty="0" smtClean="0">
              <a:solidFill>
                <a:prstClr val="black"/>
              </a:solidFill>
            </a:endParaRPr>
          </a:p>
        </p:txBody>
      </p:sp>
      <p:sp>
        <p:nvSpPr>
          <p:cNvPr id="8" name="Rectangle 2052"/>
          <p:cNvSpPr txBox="1">
            <a:spLocks noChangeArrowheads="1"/>
          </p:cNvSpPr>
          <p:nvPr/>
        </p:nvSpPr>
        <p:spPr bwMode="auto">
          <a:xfrm>
            <a:off x="168520" y="2463353"/>
            <a:ext cx="899453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r>
              <a:rPr lang="ja-JP" altLang="en-US" kern="0" dirty="0" smtClean="0"/>
              <a:t>５　建築等の許可</a:t>
            </a:r>
          </a:p>
        </p:txBody>
      </p:sp>
    </p:spTree>
    <p:extLst>
      <p:ext uri="{BB962C8B-B14F-4D97-AF65-F5344CB8AC3E}">
        <p14:creationId xmlns:p14="http://schemas.microsoft.com/office/powerpoint/2010/main" val="2923542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Grp="1" noChangeArrowheads="1"/>
          </p:cNvSpPr>
          <p:nvPr>
            <p:ph type="title"/>
          </p:nvPr>
        </p:nvSpPr>
        <p:spPr>
          <a:xfrm>
            <a:off x="316592" y="821597"/>
            <a:ext cx="9205478" cy="831357"/>
          </a:xfrm>
        </p:spPr>
        <p:txBody>
          <a:bodyPr/>
          <a:lstStyle/>
          <a:p>
            <a:pPr algn="ctr" eaLnBrk="1" hangingPunct="1"/>
            <a:r>
              <a:rPr lang="ja-JP" altLang="en-US" sz="2800" dirty="0" smtClean="0"/>
              <a:t>開発許可を受けた土地における建築等の制限</a:t>
            </a:r>
            <a:r>
              <a:rPr lang="en-US" altLang="ja-JP" sz="2800" dirty="0" smtClean="0"/>
              <a:t/>
            </a:r>
            <a:br>
              <a:rPr lang="en-US" altLang="ja-JP" sz="2800" dirty="0" smtClean="0"/>
            </a:br>
            <a:r>
              <a:rPr lang="ja-JP" altLang="en-US" sz="2800" dirty="0" smtClean="0"/>
              <a:t>（法第</a:t>
            </a:r>
            <a:r>
              <a:rPr lang="en-US" altLang="ja-JP" sz="2800" dirty="0" smtClean="0"/>
              <a:t>42</a:t>
            </a:r>
            <a:r>
              <a:rPr lang="ja-JP" altLang="en-US" sz="2800" dirty="0" smtClean="0"/>
              <a:t>条第</a:t>
            </a:r>
            <a:r>
              <a:rPr lang="en-US" altLang="ja-JP" sz="2800" dirty="0" smtClean="0"/>
              <a:t>1</a:t>
            </a:r>
            <a:r>
              <a:rPr lang="ja-JP" altLang="en-US" sz="2800" dirty="0" smtClean="0"/>
              <a:t>項）</a:t>
            </a:r>
          </a:p>
        </p:txBody>
      </p:sp>
      <p:sp>
        <p:nvSpPr>
          <p:cNvPr id="10" name="コンテンツ プレースホルダー 9"/>
          <p:cNvSpPr>
            <a:spLocks noGrp="1"/>
          </p:cNvSpPr>
          <p:nvPr>
            <p:ph idx="1"/>
          </p:nvPr>
        </p:nvSpPr>
        <p:spPr>
          <a:xfrm>
            <a:off x="533467" y="1853836"/>
            <a:ext cx="9138071" cy="1393364"/>
          </a:xfrm>
        </p:spPr>
        <p:txBody>
          <a:bodyPr/>
          <a:lstStyle/>
          <a:p>
            <a:pPr>
              <a:buFont typeface="Wingdings" panose="05000000000000000000" pitchFamily="2" charset="2"/>
              <a:buChar char="p"/>
            </a:pPr>
            <a:r>
              <a:rPr lang="ja-JP" altLang="en-US" sz="2200" dirty="0" smtClean="0"/>
              <a:t>開発</a:t>
            </a:r>
            <a:r>
              <a:rPr lang="ja-JP" altLang="en-US" sz="2200" dirty="0"/>
              <a:t>許可の申請に際しては、予定建築物の用途等を勘案して道路、排水施設等を決定している</a:t>
            </a:r>
            <a:r>
              <a:rPr lang="ja-JP" altLang="en-US" sz="2200" dirty="0" smtClean="0"/>
              <a:t>。（３３条）</a:t>
            </a:r>
            <a:endParaRPr lang="en-US" altLang="ja-JP" sz="2200" dirty="0" smtClean="0"/>
          </a:p>
          <a:p>
            <a:pPr>
              <a:buFont typeface="Wingdings" panose="05000000000000000000" pitchFamily="2" charset="2"/>
              <a:buChar char="p"/>
            </a:pPr>
            <a:r>
              <a:rPr lang="ja-JP" altLang="en-US" sz="2200" dirty="0" smtClean="0"/>
              <a:t>市街化</a:t>
            </a:r>
            <a:r>
              <a:rPr lang="ja-JP" altLang="en-US" sz="2200" dirty="0"/>
              <a:t>調整区域においては、一定の用途以外の開発行為は許可されないことになっている</a:t>
            </a:r>
            <a:r>
              <a:rPr lang="ja-JP" altLang="en-US" sz="2200" dirty="0" smtClean="0"/>
              <a:t>。（３４条）　　　　　　　　　　　　</a:t>
            </a:r>
            <a:endParaRPr lang="en-US" altLang="ja-JP" sz="2200" dirty="0" smtClean="0"/>
          </a:p>
          <a:p>
            <a:pPr>
              <a:buFont typeface="Wingdings" panose="05000000000000000000" pitchFamily="2" charset="2"/>
              <a:buChar char="p"/>
            </a:pPr>
            <a:endParaRPr lang="ja-JP" altLang="en-US" sz="2200" dirty="0"/>
          </a:p>
          <a:p>
            <a:pPr marL="0" indent="0">
              <a:buNone/>
            </a:pPr>
            <a:endParaRPr kumimoji="1" lang="ja-JP" altLang="en-US" sz="2000" dirty="0"/>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５．建築等の許可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44</a:t>
            </a:fld>
            <a:endParaRPr lang="en-US" altLang="ja-JP" sz="1400" dirty="0" smtClean="0">
              <a:solidFill>
                <a:prstClr val="black"/>
              </a:solidFill>
            </a:endParaRPr>
          </a:p>
        </p:txBody>
      </p:sp>
      <p:sp>
        <p:nvSpPr>
          <p:cNvPr id="4" name="下矢印 3"/>
          <p:cNvSpPr/>
          <p:nvPr/>
        </p:nvSpPr>
        <p:spPr bwMode="auto">
          <a:xfrm>
            <a:off x="4620392" y="3194703"/>
            <a:ext cx="597877" cy="495971"/>
          </a:xfrm>
          <a:prstGeom prst="downArrow">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3200" i="0" u="none" strike="noStrike" normalizeH="0" baseline="0" smtClean="0">
              <a:ln w="0"/>
              <a:solidFill>
                <a:schemeClr val="accent1"/>
              </a:solidFill>
              <a:effectLst>
                <a:outerShdw blurRad="38100" dist="25400" dir="5400000" algn="ctr" rotWithShape="0">
                  <a:srgbClr val="6E747A">
                    <a:alpha val="43000"/>
                  </a:srgbClr>
                </a:outerShdw>
              </a:effectLst>
              <a:latin typeface="Times New Roman" pitchFamily="18" charset="0"/>
              <a:ea typeface="ＭＳ Ｐゴシック" pitchFamily="50" charset="-128"/>
            </a:endParaRPr>
          </a:p>
        </p:txBody>
      </p:sp>
      <p:sp>
        <p:nvSpPr>
          <p:cNvPr id="5" name="テキスト ボックス 4"/>
          <p:cNvSpPr txBox="1"/>
          <p:nvPr/>
        </p:nvSpPr>
        <p:spPr>
          <a:xfrm>
            <a:off x="-129309" y="4018281"/>
            <a:ext cx="129309" cy="369332"/>
          </a:xfrm>
          <a:prstGeom prst="rect">
            <a:avLst/>
          </a:prstGeom>
          <a:noFill/>
        </p:spPr>
        <p:txBody>
          <a:bodyPr wrap="square" rtlCol="0">
            <a:spAutoFit/>
          </a:bodyPr>
          <a:lstStyle/>
          <a:p>
            <a:endParaRPr kumimoji="1" lang="ja-JP" altLang="en-US" dirty="0"/>
          </a:p>
        </p:txBody>
      </p:sp>
      <p:sp>
        <p:nvSpPr>
          <p:cNvPr id="6" name="テキスト ボックス 5"/>
          <p:cNvSpPr txBox="1"/>
          <p:nvPr/>
        </p:nvSpPr>
        <p:spPr>
          <a:xfrm>
            <a:off x="522821" y="3743171"/>
            <a:ext cx="9064523" cy="2923877"/>
          </a:xfrm>
          <a:prstGeom prst="rect">
            <a:avLst/>
          </a:prstGeom>
          <a:noFill/>
        </p:spPr>
        <p:txBody>
          <a:bodyPr wrap="square" rtlCol="0">
            <a:spAutoFit/>
          </a:bodyPr>
          <a:lstStyle/>
          <a:p>
            <a:r>
              <a:rPr lang="ja-JP" altLang="en-US" sz="2400" dirty="0"/>
              <a:t>開発許可を受けた土地であっても、</a:t>
            </a:r>
            <a:r>
              <a:rPr lang="ja-JP" altLang="en-US" sz="2400" u="sng" dirty="0"/>
              <a:t>予定建築物以外の建築等をする場合や開発許可を受けて建築した建築物の用途を変更する場合</a:t>
            </a:r>
            <a:r>
              <a:rPr lang="ja-JP" altLang="en-US" sz="2400" dirty="0"/>
              <a:t>は許可が必要</a:t>
            </a:r>
            <a:r>
              <a:rPr lang="ja-JP" altLang="en-US" sz="2400" dirty="0" smtClean="0"/>
              <a:t>。</a:t>
            </a:r>
            <a:endParaRPr lang="en-US" altLang="ja-JP" sz="2400" dirty="0" smtClean="0"/>
          </a:p>
          <a:p>
            <a:endParaRPr lang="ja-JP" altLang="en-US" sz="2400" dirty="0"/>
          </a:p>
          <a:p>
            <a:r>
              <a:rPr lang="ja-JP" altLang="en-US" sz="2200" dirty="0" smtClean="0"/>
              <a:t>　　○当該</a:t>
            </a:r>
            <a:r>
              <a:rPr lang="ja-JP" altLang="en-US" sz="2200" dirty="0"/>
              <a:t>土地の区域内に建築物を建築、又は改築あるいは用途変更を</a:t>
            </a:r>
            <a:r>
              <a:rPr lang="ja-JP" altLang="en-US" sz="2200" dirty="0" smtClean="0"/>
              <a:t>し</a:t>
            </a:r>
            <a:endParaRPr lang="en-US" altLang="ja-JP" sz="2200" dirty="0" smtClean="0"/>
          </a:p>
          <a:p>
            <a:r>
              <a:rPr lang="ja-JP" altLang="en-US" sz="2200" dirty="0" smtClean="0"/>
              <a:t>　　　よう</a:t>
            </a:r>
            <a:r>
              <a:rPr lang="ja-JP" altLang="en-US" sz="2200" dirty="0"/>
              <a:t>とするすべての者に及ぶ</a:t>
            </a:r>
            <a:r>
              <a:rPr lang="ja-JP" altLang="en-US" sz="2200" dirty="0" smtClean="0"/>
              <a:t>。</a:t>
            </a:r>
            <a:endParaRPr lang="en-US" altLang="ja-JP" sz="2200" dirty="0" smtClean="0"/>
          </a:p>
          <a:p>
            <a:r>
              <a:rPr lang="ja-JP" altLang="en-US" sz="2200" dirty="0" smtClean="0"/>
              <a:t>　　</a:t>
            </a:r>
            <a:r>
              <a:rPr lang="ja-JP" altLang="en-US" sz="2200" u="sng" dirty="0" smtClean="0"/>
              <a:t>○用途</a:t>
            </a:r>
            <a:r>
              <a:rPr lang="ja-JP" altLang="en-US" sz="2200" u="sng" dirty="0"/>
              <a:t>地域が定められた地域</a:t>
            </a:r>
            <a:r>
              <a:rPr lang="ja-JP" altLang="en-US" sz="2200" dirty="0"/>
              <a:t>については、別途建築物に関する制限</a:t>
            </a:r>
            <a:r>
              <a:rPr lang="ja-JP" altLang="en-US" sz="2200" dirty="0" smtClean="0"/>
              <a:t>が</a:t>
            </a:r>
            <a:endParaRPr lang="en-US" altLang="ja-JP" sz="2200" dirty="0" smtClean="0"/>
          </a:p>
          <a:p>
            <a:r>
              <a:rPr lang="ja-JP" altLang="en-US" sz="2200" dirty="0" smtClean="0"/>
              <a:t>　　　定められて</a:t>
            </a:r>
            <a:r>
              <a:rPr lang="ja-JP" altLang="en-US" sz="2200" dirty="0"/>
              <a:t>いるため、</a:t>
            </a:r>
            <a:r>
              <a:rPr lang="ja-JP" altLang="en-US" sz="2200" u="sng" dirty="0"/>
              <a:t>本条は適用されない</a:t>
            </a:r>
            <a:r>
              <a:rPr lang="ja-JP" altLang="en-US" sz="2200" u="sng" dirty="0" smtClean="0"/>
              <a:t>。</a:t>
            </a:r>
            <a:endParaRPr lang="ja-JP" altLang="en-US" sz="2200" u="sng" dirty="0"/>
          </a:p>
        </p:txBody>
      </p:sp>
    </p:spTree>
    <p:extLst>
      <p:ext uri="{BB962C8B-B14F-4D97-AF65-F5344CB8AC3E}">
        <p14:creationId xmlns:p14="http://schemas.microsoft.com/office/powerpoint/2010/main" val="5159113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Grp="1" noChangeArrowheads="1"/>
          </p:cNvSpPr>
          <p:nvPr>
            <p:ph type="title"/>
          </p:nvPr>
        </p:nvSpPr>
        <p:spPr>
          <a:xfrm>
            <a:off x="688242" y="821597"/>
            <a:ext cx="8305800" cy="951785"/>
          </a:xfrm>
        </p:spPr>
        <p:txBody>
          <a:bodyPr/>
          <a:lstStyle/>
          <a:p>
            <a:pPr algn="ctr" eaLnBrk="1" hangingPunct="1"/>
            <a:r>
              <a:rPr lang="ja-JP" altLang="en-US" sz="2800" dirty="0" smtClean="0"/>
              <a:t>開発許可を受けた土地以外における建築等の制限</a:t>
            </a:r>
            <a:r>
              <a:rPr lang="en-US" altLang="ja-JP" sz="2800" dirty="0" smtClean="0"/>
              <a:t/>
            </a:r>
            <a:br>
              <a:rPr lang="en-US" altLang="ja-JP" sz="2800" dirty="0" smtClean="0"/>
            </a:br>
            <a:r>
              <a:rPr lang="ja-JP" altLang="en-US" sz="2800" dirty="0" smtClean="0"/>
              <a:t>（法</a:t>
            </a:r>
            <a:r>
              <a:rPr lang="en-US" altLang="ja-JP" sz="2800" dirty="0" smtClean="0"/>
              <a:t>43</a:t>
            </a:r>
            <a:r>
              <a:rPr lang="ja-JP" altLang="en-US" sz="2800" dirty="0" smtClean="0"/>
              <a:t>条第</a:t>
            </a:r>
            <a:r>
              <a:rPr lang="en-US" altLang="ja-JP" sz="2800" dirty="0" smtClean="0"/>
              <a:t>1</a:t>
            </a:r>
            <a:r>
              <a:rPr lang="ja-JP" altLang="en-US" sz="2800" dirty="0" smtClean="0"/>
              <a:t>項）</a:t>
            </a:r>
          </a:p>
        </p:txBody>
      </p:sp>
      <p:sp>
        <p:nvSpPr>
          <p:cNvPr id="10" name="コンテンツ プレースホルダー 9"/>
          <p:cNvSpPr>
            <a:spLocks noGrp="1"/>
          </p:cNvSpPr>
          <p:nvPr>
            <p:ph idx="1"/>
          </p:nvPr>
        </p:nvSpPr>
        <p:spPr>
          <a:xfrm>
            <a:off x="286327" y="3755699"/>
            <a:ext cx="9411855" cy="2826075"/>
          </a:xfrm>
        </p:spPr>
        <p:txBody>
          <a:bodyPr/>
          <a:lstStyle/>
          <a:p>
            <a:pPr>
              <a:buFont typeface="Wingdings" panose="05000000000000000000" pitchFamily="2" charset="2"/>
              <a:buChar char="p"/>
            </a:pPr>
            <a:r>
              <a:rPr lang="ja-JP" altLang="en-US" sz="2200" dirty="0" smtClean="0"/>
              <a:t>本条</a:t>
            </a:r>
            <a:r>
              <a:rPr lang="ja-JP" altLang="en-US" sz="2200" dirty="0"/>
              <a:t>の趣旨は、本質的には法第２９条と同様であるから、本条の許可を不要とする行為の範囲は、法第２９条第１項ただし書きに準ずるものである。また、許可基準についても、法第３４条に規定されている基準に対応している。</a:t>
            </a:r>
          </a:p>
          <a:p>
            <a:pPr>
              <a:buFont typeface="Wingdings" panose="05000000000000000000" pitchFamily="2" charset="2"/>
              <a:buChar char="p"/>
            </a:pPr>
            <a:r>
              <a:rPr lang="ja-JP" altLang="en-US" sz="2200" dirty="0" smtClean="0"/>
              <a:t>特定</a:t>
            </a:r>
            <a:r>
              <a:rPr lang="ja-JP" altLang="en-US" sz="2200" dirty="0"/>
              <a:t>工作物については、用途の変更は想定されていないので、本条においても用途変更の規制はない。</a:t>
            </a:r>
          </a:p>
          <a:p>
            <a:pPr>
              <a:buFont typeface="Wingdings" panose="05000000000000000000" pitchFamily="2" charset="2"/>
              <a:buChar char="p"/>
            </a:pPr>
            <a:r>
              <a:rPr lang="ja-JP" altLang="en-US" sz="2200" dirty="0" smtClean="0"/>
              <a:t>第２種</a:t>
            </a:r>
            <a:r>
              <a:rPr lang="ja-JP" altLang="en-US" sz="2200" dirty="0"/>
              <a:t>特定工作物については、市街化調整区域に関する規制（法第３４条の規制の対象外）は受けないので、本条においても規制されない。</a:t>
            </a:r>
          </a:p>
          <a:p>
            <a:pPr>
              <a:buFont typeface="Wingdings" panose="05000000000000000000" pitchFamily="2" charset="2"/>
              <a:buChar char="p"/>
            </a:pPr>
            <a:endParaRPr kumimoji="1" lang="en-US" altLang="ja-JP" sz="2000" dirty="0" smtClean="0"/>
          </a:p>
          <a:p>
            <a:pPr marL="0" indent="0">
              <a:buNone/>
            </a:pPr>
            <a:endParaRPr kumimoji="1" lang="ja-JP" altLang="en-US" sz="2000" dirty="0"/>
          </a:p>
        </p:txBody>
      </p:sp>
      <p:sp>
        <p:nvSpPr>
          <p:cNvPr id="3" name="テキスト ボックス 2"/>
          <p:cNvSpPr txBox="1"/>
          <p:nvPr/>
        </p:nvSpPr>
        <p:spPr>
          <a:xfrm>
            <a:off x="116946"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５．建築等の許可</a:t>
            </a:r>
            <a:endParaRPr lang="ja-JP" altLang="en-US" sz="3000" dirty="0">
              <a:solidFill>
                <a:srgbClr val="00664D"/>
              </a:solidFill>
              <a:latin typeface="HGS創英角ｺﾞｼｯｸUB" pitchFamily="50" charset="-128"/>
              <a:ea typeface="HGS創英角ｺﾞｼｯｸUB" pitchFamily="50" charset="-128"/>
            </a:endParaRPr>
          </a:p>
        </p:txBody>
      </p:sp>
      <p:sp>
        <p:nvSpPr>
          <p:cNvPr id="11"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45</a:t>
            </a:fld>
            <a:endParaRPr lang="en-US" altLang="ja-JP" sz="1400" dirty="0" smtClean="0">
              <a:solidFill>
                <a:prstClr val="black"/>
              </a:solidFill>
            </a:endParaRPr>
          </a:p>
        </p:txBody>
      </p:sp>
      <p:sp>
        <p:nvSpPr>
          <p:cNvPr id="2" name="テキスト ボックス 1"/>
          <p:cNvSpPr txBox="1"/>
          <p:nvPr/>
        </p:nvSpPr>
        <p:spPr>
          <a:xfrm>
            <a:off x="676628" y="1775531"/>
            <a:ext cx="8742085" cy="1200329"/>
          </a:xfrm>
          <a:prstGeom prst="rect">
            <a:avLst/>
          </a:prstGeom>
          <a:noFill/>
        </p:spPr>
        <p:txBody>
          <a:bodyPr wrap="square" rtlCol="0">
            <a:spAutoFit/>
          </a:bodyPr>
          <a:lstStyle/>
          <a:p>
            <a:r>
              <a:rPr lang="ja-JP" altLang="en-US" sz="2400" u="sng" dirty="0"/>
              <a:t>市街化調整</a:t>
            </a:r>
            <a:r>
              <a:rPr lang="ja-JP" altLang="en-US" sz="2400" u="sng" dirty="0" smtClean="0"/>
              <a:t>区域においては</a:t>
            </a:r>
            <a:r>
              <a:rPr lang="ja-JP" altLang="en-US" sz="2400" dirty="0" smtClean="0"/>
              <a:t>、土地の区画形質の変更が生じない（開発行為に当たらない）既存宅地における建築行為についても、無秩序な市街化を防止する観点から立地を規制する必要がある。</a:t>
            </a:r>
            <a:endParaRPr lang="ja-JP" altLang="en-US" sz="2400" dirty="0"/>
          </a:p>
        </p:txBody>
      </p:sp>
      <p:pic>
        <p:nvPicPr>
          <p:cNvPr id="4" name="図 3"/>
          <p:cNvPicPr>
            <a:picLocks noChangeAspect="1"/>
          </p:cNvPicPr>
          <p:nvPr/>
        </p:nvPicPr>
        <p:blipFill>
          <a:blip r:embed="rId3"/>
          <a:stretch>
            <a:fillRect/>
          </a:stretch>
        </p:blipFill>
        <p:spPr>
          <a:xfrm>
            <a:off x="4524122" y="3109725"/>
            <a:ext cx="634039" cy="512108"/>
          </a:xfrm>
          <a:prstGeom prst="rect">
            <a:avLst/>
          </a:prstGeom>
        </p:spPr>
      </p:pic>
    </p:spTree>
    <p:extLst>
      <p:ext uri="{BB962C8B-B14F-4D97-AF65-F5344CB8AC3E}">
        <p14:creationId xmlns:p14="http://schemas.microsoft.com/office/powerpoint/2010/main" val="3363440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１．都市計画（開発許可）の必要性</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4</a:t>
            </a:fld>
            <a:endParaRPr lang="en-US" altLang="ja-JP" sz="1400" dirty="0" smtClean="0">
              <a:solidFill>
                <a:prstClr val="black"/>
              </a:solidFill>
            </a:endParaRPr>
          </a:p>
        </p:txBody>
      </p:sp>
      <p:sp>
        <p:nvSpPr>
          <p:cNvPr id="7" name="タイトル 6"/>
          <p:cNvSpPr>
            <a:spLocks noGrp="1"/>
          </p:cNvSpPr>
          <p:nvPr>
            <p:ph type="title"/>
          </p:nvPr>
        </p:nvSpPr>
        <p:spPr>
          <a:xfrm>
            <a:off x="79112" y="684648"/>
            <a:ext cx="9563651" cy="451425"/>
          </a:xfrm>
        </p:spPr>
        <p:txBody>
          <a:bodyPr/>
          <a:lstStyle/>
          <a:p>
            <a:pPr algn="l"/>
            <a:r>
              <a:rPr kumimoji="1" lang="ja-JP" altLang="en-US" sz="2400" dirty="0" smtClean="0"/>
              <a:t>○なぜ自治体が開発を規制する必要があるのか。</a:t>
            </a:r>
            <a:endParaRPr kumimoji="1" lang="ja-JP" altLang="en-US" sz="2400" dirty="0"/>
          </a:p>
        </p:txBody>
      </p:sp>
      <p:sp>
        <p:nvSpPr>
          <p:cNvPr id="8" name="コンテンツ プレースホルダー 7"/>
          <p:cNvSpPr>
            <a:spLocks noGrp="1"/>
          </p:cNvSpPr>
          <p:nvPr>
            <p:ph idx="1"/>
          </p:nvPr>
        </p:nvSpPr>
        <p:spPr>
          <a:xfrm>
            <a:off x="248803" y="1752367"/>
            <a:ext cx="8220942" cy="3182398"/>
          </a:xfrm>
        </p:spPr>
        <p:txBody>
          <a:bodyPr/>
          <a:lstStyle/>
          <a:p>
            <a:pPr marL="0" indent="0">
              <a:buNone/>
            </a:pPr>
            <a:r>
              <a:rPr lang="ja-JP" altLang="en-US" sz="2400" dirty="0" smtClean="0"/>
              <a:t>①開発は、町の活性化に繋がるので、規制の必要はない</a:t>
            </a:r>
            <a:r>
              <a:rPr lang="ja-JP" altLang="en-US" sz="2400" dirty="0" smtClean="0"/>
              <a:t>。</a:t>
            </a:r>
            <a:endParaRPr lang="en-US" altLang="ja-JP" sz="2400" dirty="0" smtClean="0"/>
          </a:p>
          <a:p>
            <a:pPr marL="0" indent="0">
              <a:buNone/>
            </a:pPr>
            <a:r>
              <a:rPr lang="ja-JP" altLang="en-US" sz="2400" dirty="0" smtClean="0"/>
              <a:t>　　雇用の創出、企業経済圏の形成、税金の増収と</a:t>
            </a:r>
            <a:endParaRPr lang="en-US" altLang="ja-JP" sz="2400" dirty="0" smtClean="0"/>
          </a:p>
          <a:p>
            <a:pPr marL="0" indent="0">
              <a:buNone/>
            </a:pPr>
            <a:r>
              <a:rPr lang="ja-JP" altLang="en-US" sz="2400" dirty="0" smtClean="0"/>
              <a:t>　　経済的なメリットが予測できるが、一方でデメリットもある。</a:t>
            </a:r>
            <a:endParaRPr lang="en-US" altLang="ja-JP" sz="2400" dirty="0" smtClean="0"/>
          </a:p>
          <a:p>
            <a:pPr marL="0" indent="0">
              <a:buNone/>
            </a:pPr>
            <a:r>
              <a:rPr lang="ja-JP" altLang="en-US" sz="2400" dirty="0" smtClean="0"/>
              <a:t>　　</a:t>
            </a:r>
            <a:endParaRPr lang="en-US" altLang="ja-JP" sz="2400" dirty="0"/>
          </a:p>
          <a:p>
            <a:pPr marL="0" indent="0">
              <a:buNone/>
            </a:pPr>
            <a:r>
              <a:rPr lang="ja-JP" altLang="en-US" sz="2400" dirty="0" smtClean="0"/>
              <a:t>②農地を守るために開発は規制すべきだ</a:t>
            </a:r>
            <a:r>
              <a:rPr lang="ja-JP" altLang="en-US" sz="2400" dirty="0" smtClean="0"/>
              <a:t>。</a:t>
            </a:r>
            <a:endParaRPr lang="en-US" altLang="ja-JP" sz="2400" dirty="0" smtClean="0"/>
          </a:p>
          <a:p>
            <a:pPr marL="0" indent="0">
              <a:buNone/>
            </a:pPr>
            <a:r>
              <a:rPr lang="ja-JP" altLang="en-US" sz="2400" dirty="0" smtClean="0"/>
              <a:t>　　開発が行われることによる農地の縮小は問題の一つ。</a:t>
            </a:r>
            <a:endParaRPr lang="en-US" altLang="ja-JP" sz="2400" dirty="0" smtClean="0"/>
          </a:p>
          <a:p>
            <a:pPr marL="0" indent="0">
              <a:buNone/>
            </a:pPr>
            <a:r>
              <a:rPr lang="ja-JP" altLang="en-US" sz="2400" dirty="0" smtClean="0"/>
              <a:t>　　しかし、都市計画法は農地保全を目的とするものではない。</a:t>
            </a:r>
            <a:endParaRPr lang="en-US" altLang="ja-JP" sz="2400" dirty="0" smtClean="0"/>
          </a:p>
        </p:txBody>
      </p:sp>
      <p:sp>
        <p:nvSpPr>
          <p:cNvPr id="4" name="右中かっこ 3"/>
          <p:cNvSpPr/>
          <p:nvPr/>
        </p:nvSpPr>
        <p:spPr bwMode="auto">
          <a:xfrm>
            <a:off x="7933806" y="1313110"/>
            <a:ext cx="702194" cy="4228708"/>
          </a:xfrm>
          <a:prstGeom prst="rightBrac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5" name="テキスト ボックス 4"/>
          <p:cNvSpPr txBox="1"/>
          <p:nvPr/>
        </p:nvSpPr>
        <p:spPr>
          <a:xfrm>
            <a:off x="8654473" y="3025775"/>
            <a:ext cx="1136303" cy="707886"/>
          </a:xfrm>
          <a:prstGeom prst="rect">
            <a:avLst/>
          </a:prstGeom>
          <a:noFill/>
        </p:spPr>
        <p:txBody>
          <a:bodyPr wrap="square" rtlCol="0">
            <a:spAutoFit/>
          </a:bodyPr>
          <a:lstStyle/>
          <a:p>
            <a:r>
              <a:rPr kumimoji="1" lang="ja-JP" altLang="en-US" sz="2000" dirty="0" smtClean="0">
                <a:solidFill>
                  <a:srgbClr val="FF0000"/>
                </a:solidFill>
              </a:rPr>
              <a:t>よくある誤解</a:t>
            </a:r>
            <a:endParaRPr kumimoji="1" lang="ja-JP" altLang="en-US" sz="2000" dirty="0">
              <a:solidFill>
                <a:srgbClr val="FF0000"/>
              </a:solidFill>
            </a:endParaRPr>
          </a:p>
        </p:txBody>
      </p:sp>
    </p:spTree>
    <p:extLst>
      <p:ext uri="{BB962C8B-B14F-4D97-AF65-F5344CB8AC3E}">
        <p14:creationId xmlns:p14="http://schemas.microsoft.com/office/powerpoint/2010/main" val="2249669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１．都市計画（開発許可）の必要性</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5</a:t>
            </a:fld>
            <a:endParaRPr lang="en-US" altLang="ja-JP" sz="1400" dirty="0" smtClean="0">
              <a:solidFill>
                <a:prstClr val="black"/>
              </a:solidFill>
            </a:endParaRPr>
          </a:p>
        </p:txBody>
      </p:sp>
      <p:sp>
        <p:nvSpPr>
          <p:cNvPr id="7" name="タイトル 6"/>
          <p:cNvSpPr>
            <a:spLocks noGrp="1"/>
          </p:cNvSpPr>
          <p:nvPr>
            <p:ph type="title"/>
          </p:nvPr>
        </p:nvSpPr>
        <p:spPr>
          <a:xfrm>
            <a:off x="79112" y="684648"/>
            <a:ext cx="9563651" cy="451425"/>
          </a:xfrm>
        </p:spPr>
        <p:txBody>
          <a:bodyPr/>
          <a:lstStyle/>
          <a:p>
            <a:pPr algn="l"/>
            <a:r>
              <a:rPr kumimoji="1" lang="ja-JP" altLang="en-US" sz="2400" dirty="0" smtClean="0"/>
              <a:t>○無秩序な開発</a:t>
            </a:r>
            <a:r>
              <a:rPr kumimoji="1" lang="ja-JP" altLang="en-US" sz="2400" dirty="0" smtClean="0"/>
              <a:t>の事例</a:t>
            </a:r>
            <a:endParaRPr kumimoji="1" lang="ja-JP" altLang="en-US" sz="2400" dirty="0"/>
          </a:p>
        </p:txBody>
      </p:sp>
      <p:pic>
        <p:nvPicPr>
          <p:cNvPr id="5" name="コンテンツ プレースホルダー 4" descr="画面の領域"/>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436" y="1167065"/>
            <a:ext cx="8303491" cy="5633409"/>
          </a:xfrm>
        </p:spPr>
      </p:pic>
      <p:sp>
        <p:nvSpPr>
          <p:cNvPr id="10" name="テキスト ボックス 9"/>
          <p:cNvSpPr txBox="1"/>
          <p:nvPr/>
        </p:nvSpPr>
        <p:spPr>
          <a:xfrm>
            <a:off x="769344" y="6154143"/>
            <a:ext cx="3848838" cy="646331"/>
          </a:xfrm>
          <a:prstGeom prst="rect">
            <a:avLst/>
          </a:prstGeom>
          <a:solidFill>
            <a:schemeClr val="bg1"/>
          </a:solidFill>
        </p:spPr>
        <p:txBody>
          <a:bodyPr wrap="square" rtlCol="0">
            <a:spAutoFit/>
          </a:bodyPr>
          <a:lstStyle/>
          <a:p>
            <a:r>
              <a:rPr kumimoji="1" lang="ja-JP" altLang="en-US" dirty="0" smtClean="0"/>
              <a:t>このような都市ではどのような問題が</a:t>
            </a:r>
            <a:endParaRPr kumimoji="1" lang="en-US" altLang="ja-JP" dirty="0" smtClean="0"/>
          </a:p>
          <a:p>
            <a:r>
              <a:rPr kumimoji="1" lang="ja-JP" altLang="en-US" dirty="0" smtClean="0"/>
              <a:t>起こると考えられますか？</a:t>
            </a:r>
            <a:endParaRPr kumimoji="1" lang="ja-JP" altLang="en-US" dirty="0"/>
          </a:p>
        </p:txBody>
      </p:sp>
    </p:spTree>
    <p:extLst>
      <p:ext uri="{BB962C8B-B14F-4D97-AF65-F5344CB8AC3E}">
        <p14:creationId xmlns:p14="http://schemas.microsoft.com/office/powerpoint/2010/main" val="347887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１．都市計画（開発許可）の必要性</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6</a:t>
            </a:fld>
            <a:endParaRPr lang="en-US" altLang="ja-JP" sz="1400" dirty="0" smtClean="0">
              <a:solidFill>
                <a:prstClr val="black"/>
              </a:solidFill>
            </a:endParaRPr>
          </a:p>
        </p:txBody>
      </p:sp>
      <p:sp>
        <p:nvSpPr>
          <p:cNvPr id="7" name="タイトル 6"/>
          <p:cNvSpPr>
            <a:spLocks noGrp="1"/>
          </p:cNvSpPr>
          <p:nvPr>
            <p:ph type="title"/>
          </p:nvPr>
        </p:nvSpPr>
        <p:spPr>
          <a:xfrm>
            <a:off x="79112" y="684648"/>
            <a:ext cx="9563651" cy="451425"/>
          </a:xfrm>
        </p:spPr>
        <p:txBody>
          <a:bodyPr/>
          <a:lstStyle/>
          <a:p>
            <a:pPr algn="l"/>
            <a:r>
              <a:rPr kumimoji="1" lang="ja-JP" altLang="en-US" sz="2400" dirty="0" smtClean="0"/>
              <a:t>○開発規制がないと起こる問題</a:t>
            </a:r>
            <a:endParaRPr kumimoji="1" lang="ja-JP" altLang="en-US" sz="2400" dirty="0"/>
          </a:p>
        </p:txBody>
      </p:sp>
      <p:sp>
        <p:nvSpPr>
          <p:cNvPr id="2" name="コンテンツ プレースホルダー 1"/>
          <p:cNvSpPr>
            <a:spLocks noGrp="1"/>
          </p:cNvSpPr>
          <p:nvPr>
            <p:ph idx="1"/>
          </p:nvPr>
        </p:nvSpPr>
        <p:spPr>
          <a:xfrm>
            <a:off x="330199" y="1136073"/>
            <a:ext cx="9312563" cy="5445702"/>
          </a:xfrm>
        </p:spPr>
        <p:txBody>
          <a:bodyPr/>
          <a:lstStyle/>
          <a:p>
            <a:pPr marL="0" indent="0">
              <a:buNone/>
            </a:pPr>
            <a:r>
              <a:rPr kumimoji="1" lang="ja-JP" altLang="en-US" sz="2400" dirty="0" smtClean="0"/>
              <a:t>「無秩序な市街化（スプロール）」</a:t>
            </a:r>
            <a:endParaRPr kumimoji="1" lang="en-US" altLang="ja-JP" sz="2400" dirty="0" smtClean="0"/>
          </a:p>
          <a:p>
            <a:pPr marL="0" indent="0">
              <a:buNone/>
            </a:pPr>
            <a:r>
              <a:rPr kumimoji="1" lang="ja-JP" altLang="en-US" sz="2400" dirty="0" smtClean="0"/>
              <a:t>　開発事業者としてはなるべく費用をかけずに宅地造成したい</a:t>
            </a:r>
            <a:endParaRPr kumimoji="1" lang="en-US" altLang="ja-JP" sz="2400" dirty="0" smtClean="0"/>
          </a:p>
          <a:p>
            <a:pPr marL="0" indent="0">
              <a:buNone/>
            </a:pPr>
            <a:r>
              <a:rPr kumimoji="1" lang="ja-JP" altLang="en-US" sz="2400" dirty="0" smtClean="0"/>
              <a:t>　→適切な公共施設（道路・水路等）が整備されない状態の市街化</a:t>
            </a:r>
            <a:endParaRPr kumimoji="1" lang="en-US" altLang="ja-JP" sz="2400" dirty="0" smtClean="0"/>
          </a:p>
          <a:p>
            <a:pPr marL="0" indent="0">
              <a:buNone/>
            </a:pPr>
            <a:r>
              <a:rPr lang="en-US" altLang="ja-JP" sz="2400" dirty="0" smtClean="0"/>
              <a:t>EX</a:t>
            </a:r>
            <a:r>
              <a:rPr lang="ja-JP" altLang="en-US" sz="2400" dirty="0" smtClean="0"/>
              <a:t>）　①狭い道路・街路</a:t>
            </a:r>
            <a:endParaRPr lang="en-US" altLang="ja-JP" sz="2400" dirty="0" smtClean="0"/>
          </a:p>
          <a:p>
            <a:pPr marL="0" indent="0">
              <a:buNone/>
            </a:pPr>
            <a:r>
              <a:rPr lang="ja-JP" altLang="en-US" sz="2400" dirty="0" smtClean="0"/>
              <a:t>　　　　　→交通渋滞、視認性の悪化による事故や犯罪の発生</a:t>
            </a:r>
            <a:endParaRPr lang="en-US" altLang="ja-JP" sz="2400" dirty="0" smtClean="0"/>
          </a:p>
          <a:p>
            <a:pPr marL="0" indent="0">
              <a:buNone/>
            </a:pPr>
            <a:r>
              <a:rPr lang="ja-JP" altLang="en-US" sz="2400" dirty="0" smtClean="0"/>
              <a:t>　　　　②排水路や下水道の未整備</a:t>
            </a:r>
            <a:endParaRPr lang="en-US" altLang="ja-JP" sz="2400" dirty="0" smtClean="0"/>
          </a:p>
          <a:p>
            <a:pPr marL="0" indent="0">
              <a:buNone/>
            </a:pPr>
            <a:r>
              <a:rPr lang="ja-JP" altLang="en-US" sz="2400" dirty="0" smtClean="0"/>
              <a:t>　　　　　→溢水・浸水事故、衛生環境の悪化</a:t>
            </a:r>
            <a:endParaRPr lang="en-US" altLang="ja-JP" sz="2400" dirty="0" smtClean="0"/>
          </a:p>
          <a:p>
            <a:pPr marL="0" indent="0">
              <a:buNone/>
            </a:pPr>
            <a:r>
              <a:rPr lang="ja-JP" altLang="en-US" sz="2400" dirty="0" smtClean="0"/>
              <a:t>　　　　③公園や緑地のない町</a:t>
            </a:r>
            <a:endParaRPr lang="en-US" altLang="ja-JP" sz="2400" dirty="0" smtClean="0"/>
          </a:p>
          <a:p>
            <a:pPr marL="0" indent="0">
              <a:buNone/>
            </a:pPr>
            <a:r>
              <a:rPr lang="ja-JP" altLang="en-US" sz="2400" dirty="0" smtClean="0"/>
              <a:t>　　　　　→災害時の緊急避難場所の不備、ゆとりのない街並みの形成</a:t>
            </a:r>
            <a:endParaRPr lang="en-US" altLang="ja-JP" sz="2400" dirty="0"/>
          </a:p>
          <a:p>
            <a:pPr marL="0" indent="0">
              <a:buNone/>
            </a:pPr>
            <a:r>
              <a:rPr lang="ja-JP" altLang="en-US" sz="2400" dirty="0" smtClean="0"/>
              <a:t>　　　　　安全な市街地とは言えない。</a:t>
            </a:r>
            <a:endParaRPr lang="en-US" altLang="ja-JP" sz="2400" dirty="0" smtClean="0"/>
          </a:p>
          <a:p>
            <a:pPr marL="0" indent="0">
              <a:buNone/>
            </a:pPr>
            <a:r>
              <a:rPr lang="ja-JP" altLang="en-US" sz="2400" dirty="0" smtClean="0"/>
              <a:t>　</a:t>
            </a:r>
            <a:r>
              <a:rPr lang="en-US" altLang="ja-JP" sz="2400" dirty="0" smtClean="0"/>
              <a:t>Q.</a:t>
            </a:r>
            <a:r>
              <a:rPr lang="ja-JP" altLang="en-US" sz="2400" dirty="0" smtClean="0"/>
              <a:t>では、都市がこのような状態になったとき、誰が整備するのか。</a:t>
            </a:r>
            <a:endParaRPr lang="en-US" altLang="ja-JP" sz="2400" dirty="0"/>
          </a:p>
          <a:p>
            <a:pPr marL="0" indent="0">
              <a:buNone/>
            </a:pPr>
            <a:r>
              <a:rPr lang="ja-JP" altLang="en-US" sz="2400" dirty="0" smtClean="0"/>
              <a:t>　</a:t>
            </a:r>
            <a:r>
              <a:rPr lang="en-US" altLang="ja-JP" sz="2400" dirty="0" smtClean="0"/>
              <a:t>A.</a:t>
            </a:r>
            <a:r>
              <a:rPr lang="ja-JP" altLang="en-US" sz="2400" dirty="0" smtClean="0"/>
              <a:t>行政。</a:t>
            </a:r>
            <a:endParaRPr lang="en-US" altLang="ja-JP" sz="2400" dirty="0" smtClean="0"/>
          </a:p>
          <a:p>
            <a:pPr marL="0" indent="0">
              <a:buNone/>
            </a:pPr>
            <a:endParaRPr lang="en-US" altLang="ja-JP" sz="2400" dirty="0" smtClean="0"/>
          </a:p>
        </p:txBody>
      </p:sp>
    </p:spTree>
    <p:extLst>
      <p:ext uri="{BB962C8B-B14F-4D97-AF65-F5344CB8AC3E}">
        <p14:creationId xmlns:p14="http://schemas.microsoft.com/office/powerpoint/2010/main" val="3586718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１．都市計画（開発許可）の必要性</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7</a:t>
            </a:fld>
            <a:endParaRPr lang="en-US" altLang="ja-JP" sz="1400" dirty="0" smtClean="0">
              <a:solidFill>
                <a:prstClr val="black"/>
              </a:solidFill>
            </a:endParaRPr>
          </a:p>
        </p:txBody>
      </p:sp>
      <p:sp>
        <p:nvSpPr>
          <p:cNvPr id="7" name="タイトル 6"/>
          <p:cNvSpPr>
            <a:spLocks noGrp="1"/>
          </p:cNvSpPr>
          <p:nvPr>
            <p:ph type="title"/>
          </p:nvPr>
        </p:nvSpPr>
        <p:spPr>
          <a:xfrm>
            <a:off x="79112" y="684648"/>
            <a:ext cx="9563651" cy="451425"/>
          </a:xfrm>
        </p:spPr>
        <p:txBody>
          <a:bodyPr/>
          <a:lstStyle/>
          <a:p>
            <a:pPr algn="l"/>
            <a:r>
              <a:rPr kumimoji="1" lang="ja-JP" altLang="en-US" sz="2400" dirty="0" smtClean="0"/>
              <a:t>○開発許可の二つの目的</a:t>
            </a:r>
            <a:endParaRPr kumimoji="1" lang="ja-JP" altLang="en-US" sz="2400" dirty="0"/>
          </a:p>
        </p:txBody>
      </p:sp>
      <p:sp>
        <p:nvSpPr>
          <p:cNvPr id="2" name="コンテンツ プレースホルダー 1"/>
          <p:cNvSpPr>
            <a:spLocks noGrp="1"/>
          </p:cNvSpPr>
          <p:nvPr>
            <p:ph idx="1"/>
          </p:nvPr>
        </p:nvSpPr>
        <p:spPr>
          <a:xfrm>
            <a:off x="330199" y="1136073"/>
            <a:ext cx="9312563" cy="5652654"/>
          </a:xfrm>
        </p:spPr>
        <p:txBody>
          <a:bodyPr/>
          <a:lstStyle/>
          <a:p>
            <a:pPr marL="0" indent="0">
              <a:buNone/>
            </a:pPr>
            <a:r>
              <a:rPr lang="ja-JP" altLang="en-US" sz="2400" dirty="0" smtClean="0"/>
              <a:t>開発事後の是正整備は非常に非効率。</a:t>
            </a:r>
            <a:endParaRPr lang="en-US" altLang="ja-JP" sz="2400" dirty="0" smtClean="0"/>
          </a:p>
          <a:p>
            <a:pPr marL="0" indent="0">
              <a:buNone/>
            </a:pPr>
            <a:r>
              <a:rPr lang="ja-JP" altLang="en-US" sz="2400" dirty="0" smtClean="0"/>
              <a:t>　</a:t>
            </a:r>
            <a:r>
              <a:rPr lang="en-US" altLang="ja-JP" sz="2400" dirty="0" smtClean="0"/>
              <a:t>EX</a:t>
            </a:r>
            <a:r>
              <a:rPr lang="ja-JP" altLang="en-US" sz="2400" dirty="0" smtClean="0"/>
              <a:t>）狭い街路の整備</a:t>
            </a:r>
            <a:endParaRPr lang="en-US" altLang="ja-JP" sz="2400" dirty="0" smtClean="0"/>
          </a:p>
          <a:p>
            <a:pPr marL="0" indent="0">
              <a:buNone/>
            </a:pPr>
            <a:r>
              <a:rPr lang="ja-JP" altLang="en-US" sz="2400" dirty="0" smtClean="0"/>
              <a:t>　　　　用地買収　→　公共工事　→　維持管理　</a:t>
            </a:r>
            <a:endParaRPr lang="en-US" altLang="ja-JP" sz="2400" dirty="0"/>
          </a:p>
          <a:p>
            <a:pPr marL="0" indent="0">
              <a:buNone/>
            </a:pPr>
            <a:endParaRPr lang="en-US" altLang="ja-JP" sz="2400" dirty="0" smtClean="0"/>
          </a:p>
          <a:p>
            <a:pPr marL="0" indent="0">
              <a:buNone/>
            </a:pPr>
            <a:r>
              <a:rPr lang="ja-JP" altLang="en-US" sz="2400" dirty="0" smtClean="0"/>
              <a:t>　</a:t>
            </a:r>
            <a:r>
              <a:rPr lang="ja-JP" altLang="en-US" sz="2800" dirty="0" smtClean="0"/>
              <a:t>　このような</a:t>
            </a:r>
            <a:r>
              <a:rPr lang="ja-JP" altLang="en-US" sz="2800" dirty="0" smtClean="0">
                <a:solidFill>
                  <a:srgbClr val="FF0000"/>
                </a:solidFill>
              </a:rPr>
              <a:t>①非効率的な公共投資を防止する</a:t>
            </a:r>
            <a:r>
              <a:rPr lang="ja-JP" altLang="en-US" sz="2800" dirty="0" smtClean="0"/>
              <a:t>ため、</a:t>
            </a:r>
            <a:endParaRPr lang="en-US" altLang="ja-JP" sz="2800" dirty="0" smtClean="0"/>
          </a:p>
          <a:p>
            <a:pPr marL="0" indent="0">
              <a:buNone/>
            </a:pPr>
            <a:r>
              <a:rPr lang="ja-JP" altLang="en-US" sz="2800" dirty="0" smtClean="0"/>
              <a:t>　　最初の開発からその内容を許可係らしめて、</a:t>
            </a:r>
            <a:endParaRPr lang="en-US" altLang="ja-JP" sz="2800" dirty="0" smtClean="0"/>
          </a:p>
          <a:p>
            <a:pPr marL="0" indent="0">
              <a:buNone/>
            </a:pPr>
            <a:r>
              <a:rPr lang="ja-JP" altLang="en-US" sz="2800" dirty="0" smtClean="0"/>
              <a:t>　　</a:t>
            </a:r>
            <a:r>
              <a:rPr lang="ja-JP" altLang="en-US" sz="2800" dirty="0" smtClean="0">
                <a:solidFill>
                  <a:srgbClr val="FF0000"/>
                </a:solidFill>
              </a:rPr>
              <a:t>②良好な宅地水準に適う宅地（公共施設）を</a:t>
            </a:r>
            <a:endParaRPr lang="en-US" altLang="ja-JP" sz="2800" dirty="0" smtClean="0">
              <a:solidFill>
                <a:srgbClr val="FF0000"/>
              </a:solidFill>
            </a:endParaRPr>
          </a:p>
          <a:p>
            <a:pPr marL="0" indent="0">
              <a:buNone/>
            </a:pPr>
            <a:r>
              <a:rPr lang="ja-JP" altLang="en-US" sz="2800" dirty="0" smtClean="0">
                <a:solidFill>
                  <a:srgbClr val="FF0000"/>
                </a:solidFill>
              </a:rPr>
              <a:t>　　開発事業者に整備させる</a:t>
            </a:r>
            <a:r>
              <a:rPr lang="ja-JP" altLang="en-US" sz="2800" dirty="0" smtClean="0"/>
              <a:t>こと。</a:t>
            </a:r>
            <a:endParaRPr lang="en-US" altLang="ja-JP" sz="2400" dirty="0"/>
          </a:p>
          <a:p>
            <a:pPr marL="0" indent="0">
              <a:buNone/>
            </a:pPr>
            <a:r>
              <a:rPr lang="ja-JP" altLang="en-US" sz="2400" dirty="0" smtClean="0"/>
              <a:t>　</a:t>
            </a:r>
            <a:endParaRPr lang="en-US" altLang="ja-JP" sz="2400" dirty="0" smtClean="0"/>
          </a:p>
          <a:p>
            <a:pPr marL="0" indent="0">
              <a:buNone/>
            </a:pPr>
            <a:r>
              <a:rPr lang="ja-JP" altLang="en-US" sz="2400" dirty="0" smtClean="0"/>
              <a:t>　①　→　無秩序</a:t>
            </a:r>
            <a:r>
              <a:rPr lang="ja-JP" altLang="en-US" sz="2400" dirty="0"/>
              <a:t>な市街化の防止</a:t>
            </a:r>
          </a:p>
          <a:p>
            <a:pPr marL="0" indent="0">
              <a:buNone/>
            </a:pPr>
            <a:r>
              <a:rPr lang="ja-JP" altLang="en-US" sz="2400" dirty="0" smtClean="0"/>
              <a:t>　②　→　安全</a:t>
            </a:r>
            <a:r>
              <a:rPr lang="ja-JP" altLang="en-US" sz="2400" dirty="0"/>
              <a:t>な市街地の</a:t>
            </a:r>
            <a:r>
              <a:rPr lang="ja-JP" altLang="en-US" sz="2400" dirty="0" smtClean="0"/>
              <a:t>形成</a:t>
            </a:r>
            <a:endParaRPr lang="en-US" altLang="ja-JP" sz="2400" dirty="0" smtClean="0"/>
          </a:p>
          <a:p>
            <a:pPr marL="0" indent="0">
              <a:buNone/>
            </a:pPr>
            <a:r>
              <a:rPr lang="ja-JP" altLang="en-US" sz="2400" dirty="0" smtClean="0"/>
              <a:t>　この法制度の趣旨を踏まえて、業務に取り組んでください。</a:t>
            </a:r>
            <a:endParaRPr lang="en-US" altLang="ja-JP" sz="2400" dirty="0"/>
          </a:p>
          <a:p>
            <a:pPr marL="0" indent="0">
              <a:buNone/>
            </a:pPr>
            <a:endParaRPr lang="en-US" altLang="ja-JP" sz="2400" dirty="0" smtClean="0"/>
          </a:p>
          <a:p>
            <a:pPr marL="0" indent="0">
              <a:buNone/>
            </a:pPr>
            <a:r>
              <a:rPr lang="ja-JP" altLang="en-US" sz="2400" dirty="0" smtClean="0"/>
              <a:t>　</a:t>
            </a:r>
            <a:endParaRPr lang="en-US" altLang="ja-JP" sz="2400" dirty="0" smtClean="0"/>
          </a:p>
        </p:txBody>
      </p:sp>
    </p:spTree>
    <p:extLst>
      <p:ext uri="{BB962C8B-B14F-4D97-AF65-F5344CB8AC3E}">
        <p14:creationId xmlns:p14="http://schemas.microsoft.com/office/powerpoint/2010/main" val="3819956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742950" y="2286000"/>
            <a:ext cx="8420100" cy="1143000"/>
          </a:xfrm>
        </p:spPr>
        <p:txBody>
          <a:bodyPr/>
          <a:lstStyle/>
          <a:p>
            <a:pPr eaLnBrk="1" hangingPunct="1"/>
            <a:r>
              <a:rPr lang="ja-JP" altLang="en-US" dirty="0" smtClean="0"/>
              <a:t>２　都市計画の概要</a:t>
            </a:r>
          </a:p>
        </p:txBody>
      </p:sp>
      <p:sp>
        <p:nvSpPr>
          <p:cNvPr id="3" name="テキスト ボックス 2"/>
          <p:cNvSpPr txBox="1"/>
          <p:nvPr/>
        </p:nvSpPr>
        <p:spPr>
          <a:xfrm>
            <a:off x="79112" y="71440"/>
            <a:ext cx="9711664" cy="549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lvl1pPr eaLnBrk="0" hangingPunct="0">
              <a:spcBef>
                <a:spcPct val="20000"/>
              </a:spcBef>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defRPr kumimoji="1" sz="3200">
                <a:solidFill>
                  <a:schemeClr val="tx1"/>
                </a:solidFill>
                <a:latin typeface="Times New Roman" pitchFamily="18" charset="0"/>
                <a:ea typeface="ＭＳ Ｐゴシック" pitchFamily="50" charset="-128"/>
              </a:defRPr>
            </a:lvl2pPr>
            <a:lvl3pPr marL="1143000" indent="-228600" eaLnBrk="0" hangingPunct="0">
              <a:spcBef>
                <a:spcPct val="20000"/>
              </a:spcBef>
              <a:defRPr kumimoji="1" sz="3200">
                <a:solidFill>
                  <a:schemeClr val="tx1"/>
                </a:solidFill>
                <a:latin typeface="Times New Roman" pitchFamily="18" charset="0"/>
                <a:ea typeface="ＭＳ Ｐゴシック" pitchFamily="50" charset="-128"/>
              </a:defRPr>
            </a:lvl3pPr>
            <a:lvl4pPr marL="1600200" indent="-228600" eaLnBrk="0" hangingPunct="0">
              <a:spcBef>
                <a:spcPct val="20000"/>
              </a:spcBef>
              <a:defRPr kumimoji="1" sz="3200">
                <a:solidFill>
                  <a:schemeClr val="tx1"/>
                </a:solidFill>
                <a:latin typeface="Times New Roman" pitchFamily="18" charset="0"/>
                <a:ea typeface="ＭＳ Ｐゴシック" pitchFamily="50" charset="-128"/>
              </a:defRPr>
            </a:lvl4pPr>
            <a:lvl5pPr marL="2057400" indent="-228600" eaLnBrk="0" hangingPunct="0">
              <a:spcBef>
                <a:spcPct val="20000"/>
              </a:spcBef>
              <a:defRPr kumimoji="1" sz="32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defRPr kumimoji="1" sz="3200">
                <a:solidFill>
                  <a:schemeClr val="tx1"/>
                </a:solidFill>
                <a:latin typeface="Times New Roman" pitchFamily="18" charset="0"/>
                <a:ea typeface="ＭＳ Ｐゴシック" pitchFamily="50" charset="-128"/>
              </a:defRPr>
            </a:lvl9pPr>
          </a:lstStyle>
          <a:p>
            <a:pPr eaLnBrk="1" hangingPunct="1">
              <a:spcBef>
                <a:spcPct val="0"/>
              </a:spcBef>
              <a:defRPr/>
            </a:pPr>
            <a:r>
              <a:rPr lang="ja-JP" altLang="en-US" sz="3000" dirty="0" smtClean="0">
                <a:solidFill>
                  <a:srgbClr val="00664D"/>
                </a:solidFill>
                <a:latin typeface="HGS創英角ｺﾞｼｯｸUB" pitchFamily="50" charset="-128"/>
                <a:ea typeface="HGS創英角ｺﾞｼｯｸUB" pitchFamily="50" charset="-128"/>
              </a:rPr>
              <a:t>２．都市計画の概要</a:t>
            </a:r>
          </a:p>
        </p:txBody>
      </p:sp>
      <p:sp>
        <p:nvSpPr>
          <p:cNvPr id="6" name="スライド番号プレースホルダ 2"/>
          <p:cNvSpPr txBox="1">
            <a:spLocks/>
          </p:cNvSpPr>
          <p:nvPr/>
        </p:nvSpPr>
        <p:spPr bwMode="auto">
          <a:xfrm>
            <a:off x="7594600" y="6581775"/>
            <a:ext cx="23114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20000"/>
              </a:spcBef>
              <a:spcAft>
                <a:spcPct val="0"/>
              </a:spcAft>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fontAlgn="base">
              <a:spcBef>
                <a:spcPct val="20000"/>
              </a:spcBef>
              <a:spcAft>
                <a:spcPct val="0"/>
              </a:spcAft>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fontAlgn="base">
              <a:spcBef>
                <a:spcPct val="20000"/>
              </a:spcBef>
              <a:spcAft>
                <a:spcPct val="0"/>
              </a:spcAft>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fontAlgn="base">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fld id="{BA3017FD-A4B0-427A-B907-2C0D0F72CF75}" type="slidenum">
              <a:rPr lang="en-US" altLang="ja-JP" sz="1400" smtClean="0">
                <a:solidFill>
                  <a:prstClr val="black"/>
                </a:solidFill>
              </a:rPr>
              <a:pPr>
                <a:spcBef>
                  <a:spcPct val="0"/>
                </a:spcBef>
                <a:buFontTx/>
                <a:buNone/>
              </a:pPr>
              <a:t>8</a:t>
            </a:fld>
            <a:endParaRPr lang="en-US" altLang="ja-JP" sz="1400" dirty="0" smtClean="0">
              <a:solidFill>
                <a:prstClr val="black"/>
              </a:solidFill>
            </a:endParaRPr>
          </a:p>
        </p:txBody>
      </p:sp>
    </p:spTree>
    <p:extLst>
      <p:ext uri="{BB962C8B-B14F-4D97-AF65-F5344CB8AC3E}">
        <p14:creationId xmlns:p14="http://schemas.microsoft.com/office/powerpoint/2010/main" val="4058437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10317</TotalTime>
  <Words>5498</Words>
  <PresentationFormat>A4 210 x 297 mm</PresentationFormat>
  <Paragraphs>702</Paragraphs>
  <Slides>46</Slides>
  <Notes>39</Notes>
  <HiddenSlides>0</HiddenSlides>
  <MMClips>0</MMClips>
  <ScaleCrop>false</ScaleCrop>
  <HeadingPairs>
    <vt:vector size="8" baseType="variant">
      <vt:variant>
        <vt:lpstr>使用されているフォント</vt:lpstr>
      </vt:variant>
      <vt:variant>
        <vt:i4>13</vt:i4>
      </vt:variant>
      <vt:variant>
        <vt:lpstr>テーマ</vt:lpstr>
      </vt:variant>
      <vt:variant>
        <vt:i4>3</vt:i4>
      </vt:variant>
      <vt:variant>
        <vt:lpstr>埋め込まれた OLE サーバー</vt:lpstr>
      </vt:variant>
      <vt:variant>
        <vt:i4>1</vt:i4>
      </vt:variant>
      <vt:variant>
        <vt:lpstr>スライド タイトル</vt:lpstr>
      </vt:variant>
      <vt:variant>
        <vt:i4>46</vt:i4>
      </vt:variant>
    </vt:vector>
  </HeadingPairs>
  <TitlesOfParts>
    <vt:vector size="63" baseType="lpstr">
      <vt:lpstr>ＤＦ特太ゴシック体</vt:lpstr>
      <vt:lpstr>HGP創英角ｺﾞｼｯｸUB</vt:lpstr>
      <vt:lpstr>HGS創英角ｺﾞｼｯｸUB</vt:lpstr>
      <vt:lpstr>HGｺﾞｼｯｸE</vt:lpstr>
      <vt:lpstr>HG創英角ｺﾞｼｯｸUB</vt:lpstr>
      <vt:lpstr>ＭＳ Ｐゴシック</vt:lpstr>
      <vt:lpstr>ＭＳ Ｐ明朝</vt:lpstr>
      <vt:lpstr>ＭＳ ゴシック</vt:lpstr>
      <vt:lpstr>Arial</vt:lpstr>
      <vt:lpstr>Calibri</vt:lpstr>
      <vt:lpstr>Garamond</vt:lpstr>
      <vt:lpstr>Times New Roman</vt:lpstr>
      <vt:lpstr>Wingdings</vt:lpstr>
      <vt:lpstr>①人口階層</vt:lpstr>
      <vt:lpstr>標準デザイン</vt:lpstr>
      <vt:lpstr>1_標準デザイン</vt:lpstr>
      <vt:lpstr>Image</vt:lpstr>
      <vt:lpstr>PowerPoint プレゼンテーション</vt:lpstr>
      <vt:lpstr>PowerPoint プレゼンテーション</vt:lpstr>
      <vt:lpstr>１　都市計画（開発許可）の必要性</vt:lpstr>
      <vt:lpstr>○そもそも「開発」とはなにか。</vt:lpstr>
      <vt:lpstr>○なぜ自治体が開発を規制する必要があるのか。</vt:lpstr>
      <vt:lpstr>○無秩序な開発の事例</vt:lpstr>
      <vt:lpstr>○開発規制がないと起こる問題</vt:lpstr>
      <vt:lpstr>○開発許可の二つの目的</vt:lpstr>
      <vt:lpstr>２　都市計画の概要</vt:lpstr>
      <vt:lpstr>PowerPoint プレゼンテーション</vt:lpstr>
      <vt:lpstr>都市計画法とは</vt:lpstr>
      <vt:lpstr>都市計画の意義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都市計画区域</vt:lpstr>
      <vt:lpstr>都市計画区域の要件（第５条）</vt:lpstr>
      <vt:lpstr>都市計画区域指定の効果</vt:lpstr>
      <vt:lpstr>都市計画区域の面積と人口</vt:lpstr>
      <vt:lpstr>区域区分（第７条）</vt:lpstr>
      <vt:lpstr>PowerPoint プレゼンテーション</vt:lpstr>
      <vt:lpstr>PowerPoint プレゼンテーション</vt:lpstr>
      <vt:lpstr>都市計画区域と市町村</vt:lpstr>
      <vt:lpstr>PowerPoint プレゼンテーション</vt:lpstr>
      <vt:lpstr>PowerPoint プレゼンテーション</vt:lpstr>
      <vt:lpstr>３　開発許可</vt:lpstr>
      <vt:lpstr>開発の定義</vt:lpstr>
      <vt:lpstr>土地の区画形質の変更①</vt:lpstr>
      <vt:lpstr>土地の区画形質の変更②</vt:lpstr>
      <vt:lpstr>土地の区画形質の変更③</vt:lpstr>
      <vt:lpstr>開発区域</vt:lpstr>
      <vt:lpstr>開発許可の対象（第２９条第１項）</vt:lpstr>
      <vt:lpstr>適用除外</vt:lpstr>
      <vt:lpstr>４　開発許可の基準</vt:lpstr>
      <vt:lpstr>開発許可の基準</vt:lpstr>
      <vt:lpstr>立地基準（法第34条）</vt:lpstr>
      <vt:lpstr>立地基準（法第34条）</vt:lpstr>
      <vt:lpstr>立地基準（法第34条）</vt:lpstr>
      <vt:lpstr>収用対象事業に係る基準（福島県） （市街化調整区域から市街化調整区域への移転）</vt:lpstr>
      <vt:lpstr>収用対象事業に係る基準（福島県） （市街化調整区域から市街化調整区域への移転）</vt:lpstr>
      <vt:lpstr>収用対象事業に係る基準（福島県） （市街化区域から市街化調整区域への移転）</vt:lpstr>
      <vt:lpstr>PowerPoint プレゼンテーション</vt:lpstr>
      <vt:lpstr>開発許可を受けた土地における建築等の制限 （法第42条第1項）</vt:lpstr>
      <vt:lpstr>開発許可を受けた土地以外における建築等の制限 （法43条第1項）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2024-04-10T07:10:21Z</cp:lastPrinted>
  <dcterms:created xsi:type="dcterms:W3CDTF">2012-12-07T07:28:25Z</dcterms:created>
  <dcterms:modified xsi:type="dcterms:W3CDTF">2024-04-12T02:09:34Z</dcterms:modified>
</cp:coreProperties>
</file>